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67" r:id="rId4"/>
    <p:sldId id="278" r:id="rId5"/>
    <p:sldId id="318" r:id="rId6"/>
    <p:sldId id="275" r:id="rId7"/>
    <p:sldId id="320" r:id="rId8"/>
    <p:sldId id="276" r:id="rId9"/>
    <p:sldId id="277" r:id="rId10"/>
    <p:sldId id="274" r:id="rId11"/>
    <p:sldId id="306" r:id="rId12"/>
    <p:sldId id="280" r:id="rId13"/>
    <p:sldId id="281" r:id="rId14"/>
    <p:sldId id="297" r:id="rId15"/>
    <p:sldId id="290" r:id="rId16"/>
    <p:sldId id="282" r:id="rId17"/>
    <p:sldId id="287" r:id="rId18"/>
    <p:sldId id="303" r:id="rId19"/>
    <p:sldId id="302" r:id="rId20"/>
    <p:sldId id="284" r:id="rId21"/>
    <p:sldId id="294" r:id="rId22"/>
    <p:sldId id="295" r:id="rId23"/>
    <p:sldId id="283" r:id="rId24"/>
    <p:sldId id="289" r:id="rId25"/>
    <p:sldId id="285" r:id="rId26"/>
    <p:sldId id="292" r:id="rId27"/>
    <p:sldId id="301" r:id="rId28"/>
    <p:sldId id="314" r:id="rId29"/>
    <p:sldId id="315" r:id="rId30"/>
    <p:sldId id="286" r:id="rId31"/>
    <p:sldId id="298" r:id="rId32"/>
    <p:sldId id="299" r:id="rId33"/>
    <p:sldId id="300" r:id="rId34"/>
    <p:sldId id="316" r:id="rId35"/>
    <p:sldId id="317" r:id="rId36"/>
    <p:sldId id="312" r:id="rId37"/>
    <p:sldId id="313" r:id="rId38"/>
    <p:sldId id="304" r:id="rId39"/>
    <p:sldId id="310" r:id="rId40"/>
    <p:sldId id="311" r:id="rId41"/>
    <p:sldId id="305" r:id="rId42"/>
    <p:sldId id="308" r:id="rId43"/>
    <p:sldId id="309" r:id="rId44"/>
    <p:sldId id="265" r:id="rId45"/>
    <p:sldId id="268" r:id="rId46"/>
    <p:sldId id="269" r:id="rId47"/>
    <p:sldId id="270" r:id="rId48"/>
    <p:sldId id="319" r:id="rId49"/>
    <p:sldId id="271" r:id="rId50"/>
    <p:sldId id="272" r:id="rId51"/>
    <p:sldId id="259" r:id="rId5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ới thiệu" id="{4A1DF481-BD2A-48CB-826A-5EB0ED46788E}">
          <p14:sldIdLst>
            <p14:sldId id="256"/>
            <p14:sldId id="258"/>
          </p14:sldIdLst>
        </p14:section>
        <p14:section name="1. Các khái niệm" id="{AB880F3A-E8D0-4758-A0AB-BB63F7FF0145}">
          <p14:sldIdLst>
            <p14:sldId id="267"/>
            <p14:sldId id="278"/>
          </p14:sldIdLst>
        </p14:section>
        <p14:section name="2. Lịch sử phát triển" id="{79177613-C919-41CA-9A4B-B2369434052F}">
          <p14:sldIdLst>
            <p14:sldId id="318"/>
            <p14:sldId id="275"/>
            <p14:sldId id="320"/>
            <p14:sldId id="276"/>
            <p14:sldId id="277"/>
          </p14:sldIdLst>
        </p14:section>
        <p14:section name="Hệ thống đồ họa" id="{C36B0682-AFDE-4504-885E-262528636F19}">
          <p14:sldIdLst>
            <p14:sldId id="274"/>
            <p14:sldId id="306"/>
            <p14:sldId id="280"/>
            <p14:sldId id="281"/>
            <p14:sldId id="297"/>
            <p14:sldId id="290"/>
            <p14:sldId id="282"/>
            <p14:sldId id="287"/>
            <p14:sldId id="303"/>
            <p14:sldId id="302"/>
            <p14:sldId id="284"/>
            <p14:sldId id="294"/>
            <p14:sldId id="295"/>
            <p14:sldId id="283"/>
            <p14:sldId id="289"/>
            <p14:sldId id="285"/>
            <p14:sldId id="292"/>
            <p14:sldId id="301"/>
            <p14:sldId id="314"/>
            <p14:sldId id="315"/>
            <p14:sldId id="286"/>
            <p14:sldId id="298"/>
            <p14:sldId id="299"/>
            <p14:sldId id="300"/>
            <p14:sldId id="316"/>
            <p14:sldId id="317"/>
            <p14:sldId id="312"/>
            <p14:sldId id="313"/>
            <p14:sldId id="304"/>
            <p14:sldId id="310"/>
            <p14:sldId id="311"/>
            <p14:sldId id="305"/>
            <p14:sldId id="308"/>
            <p14:sldId id="309"/>
          </p14:sldIdLst>
        </p14:section>
        <p14:section name="4. Các ứng dụng" id="{8F32E7B7-BD84-43B9-9C34-1D7893F09492}">
          <p14:sldIdLst>
            <p14:sldId id="265"/>
            <p14:sldId id="268"/>
            <p14:sldId id="269"/>
            <p14:sldId id="270"/>
            <p14:sldId id="319"/>
            <p14:sldId id="271"/>
            <p14:sldId id="27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7F8FD5"/>
    <a:srgbClr val="CC0000"/>
    <a:srgbClr val="FF5050"/>
    <a:srgbClr val="990033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65" autoAdjust="0"/>
    <p:restoredTop sz="94249" autoAdjust="0"/>
  </p:normalViewPr>
  <p:slideViewPr>
    <p:cSldViewPr snapToGrid="0">
      <p:cViewPr varScale="1">
        <p:scale>
          <a:sx n="66" d="100"/>
          <a:sy n="66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91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3D03BF-535A-4A15-866C-C49D7A854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4100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295B9-E130-4F34-A5B4-F3847A0590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404" y="2"/>
            <a:ext cx="3078427" cy="514100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r>
              <a:rPr lang="en-US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D8546-A17E-4536-A7F9-D9B18CDE6A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352379"/>
            <a:ext cx="3078427" cy="51409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46565-315B-4BE9-B839-DC9346AC10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404" y="9352379"/>
            <a:ext cx="3078427" cy="514099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F7502DC-957C-42C8-9ABC-DC57C832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0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r>
              <a:rPr lang="en-US"/>
              <a:t>2021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1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E838F8C-5BC1-41D3-9D17-74E084479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6683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BD853-005C-438A-BE6B-B0D808A8B9F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168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Mỗi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gốc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đặt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gốc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diện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nó</a:t>
            </a:r>
            <a:endParaRPr lang="en-GB" dirty="0"/>
          </a:p>
          <a:p>
            <a:r>
              <a:rPr lang="en-GB" dirty="0"/>
              <a:t>Hai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bù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hai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trắng</a:t>
            </a:r>
            <a:r>
              <a:rPr lang="en-GB" dirty="0"/>
              <a:t> hay </a:t>
            </a:r>
            <a:r>
              <a:rPr lang="en-GB" dirty="0" err="1"/>
              <a:t>xám</a:t>
            </a:r>
            <a:endParaRPr lang="en-GB" dirty="0"/>
          </a:p>
          <a:p>
            <a:pPr marL="185766" indent="-185766">
              <a:buFontTx/>
              <a:buChar char="-"/>
            </a:pPr>
            <a:r>
              <a:rPr lang="en-GB" dirty="0"/>
              <a:t>Red, Cyan</a:t>
            </a:r>
          </a:p>
          <a:p>
            <a:pPr marL="185766" indent="-185766">
              <a:buFontTx/>
              <a:buChar char="-"/>
            </a:pPr>
            <a:r>
              <a:rPr lang="en-GB" dirty="0"/>
              <a:t>Blue Yellow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EE1C3-9B24-426E-AFD7-708F9A5072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972255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C144C-03AE-4DF9-AF6A-2C5FEA8811B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66100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vòng</a:t>
            </a:r>
            <a:r>
              <a:rPr lang="en-GB" dirty="0"/>
              <a:t> quay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gồm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</a:t>
            </a:r>
            <a:r>
              <a:rPr lang="en-GB" dirty="0" err="1"/>
              <a:t>đây</a:t>
            </a:r>
            <a:r>
              <a:rPr lang="en-GB" dirty="0"/>
              <a:t>: </a:t>
            </a:r>
            <a:r>
              <a:rPr lang="vi-VN" dirty="0"/>
              <a:t>0 = đỏ</a:t>
            </a:r>
            <a:r>
              <a:rPr lang="en-GB" dirty="0"/>
              <a:t>, </a:t>
            </a:r>
            <a:r>
              <a:rPr lang="vi-VN" dirty="0"/>
              <a:t>60 = vàng</a:t>
            </a:r>
            <a:r>
              <a:rPr lang="en-GB" dirty="0"/>
              <a:t>, </a:t>
            </a:r>
            <a:r>
              <a:rPr lang="vi-VN" dirty="0"/>
              <a:t>120 = xanh</a:t>
            </a:r>
            <a:r>
              <a:rPr lang="en-GB" dirty="0"/>
              <a:t>, </a:t>
            </a:r>
            <a:r>
              <a:rPr lang="vi-VN" dirty="0"/>
              <a:t>180 = lục lam</a:t>
            </a:r>
            <a:r>
              <a:rPr lang="en-GB" dirty="0"/>
              <a:t>, </a:t>
            </a:r>
            <a:r>
              <a:rPr lang="vi-VN" dirty="0"/>
              <a:t>240 = xanh dương</a:t>
            </a:r>
            <a:r>
              <a:rPr lang="en-GB" dirty="0"/>
              <a:t>, </a:t>
            </a:r>
            <a:r>
              <a:rPr lang="vi-VN" dirty="0"/>
              <a:t>300 = đỏ tươi</a:t>
            </a:r>
            <a:endParaRPr lang="en-GB" dirty="0"/>
          </a:p>
          <a:p>
            <a:pPr marL="185766" indent="-185766">
              <a:buFontTx/>
              <a:buChar char="-"/>
            </a:pPr>
            <a:r>
              <a:rPr lang="en-GB" dirty="0"/>
              <a:t>S = 0% </a:t>
            </a:r>
            <a:r>
              <a:rPr lang="en-GB" dirty="0" err="1"/>
              <a:t>chỉ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xám</a:t>
            </a:r>
            <a:r>
              <a:rPr lang="en-GB" dirty="0"/>
              <a:t>, S = 100%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đầy</a:t>
            </a:r>
            <a:r>
              <a:rPr lang="en-GB" dirty="0"/>
              <a:t> </a:t>
            </a:r>
            <a:r>
              <a:rPr lang="en-GB" dirty="0" err="1"/>
              <a:t>đủ</a:t>
            </a:r>
            <a:r>
              <a:rPr lang="en-GB" dirty="0"/>
              <a:t> </a:t>
            </a:r>
            <a:r>
              <a:rPr lang="en-GB" dirty="0" err="1"/>
              <a:t>màu</a:t>
            </a:r>
            <a:endParaRPr lang="en-GB" dirty="0"/>
          </a:p>
          <a:p>
            <a:pPr marL="185766" indent="-185766">
              <a:buFontTx/>
              <a:buChar char="-"/>
            </a:pPr>
            <a:r>
              <a:rPr lang="en-GB" dirty="0"/>
              <a:t>L = 0%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đen</a:t>
            </a:r>
            <a:r>
              <a:rPr lang="en-GB" dirty="0"/>
              <a:t>, L = 100%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trắng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H </a:t>
            </a:r>
            <a:r>
              <a:rPr lang="en-GB" dirty="0" err="1"/>
              <a:t>và</a:t>
            </a:r>
            <a:r>
              <a:rPr lang="en-GB" dirty="0"/>
              <a:t> S. L = 50%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chính</a:t>
            </a:r>
            <a:r>
              <a:rPr lang="en-GB" dirty="0"/>
              <a:t> </a:t>
            </a:r>
            <a:r>
              <a:rPr lang="en-GB" dirty="0" err="1"/>
              <a:t>xác</a:t>
            </a:r>
            <a:r>
              <a:rPr lang="en-GB" dirty="0"/>
              <a:t> </a:t>
            </a:r>
            <a:r>
              <a:rPr lang="en-GB" dirty="0" err="1"/>
              <a:t>nhất</a:t>
            </a:r>
            <a:endParaRPr lang="en-GB" dirty="0"/>
          </a:p>
          <a:p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online: https://convertingcolors.com/hsl-color-0_100_50.html?search=HSL(0,100%,50%)</a:t>
            </a:r>
          </a:p>
          <a:p>
            <a:endParaRPr lang="en-GB" dirty="0"/>
          </a:p>
          <a:p>
            <a:pPr marL="185766" indent="-185766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D4CF3-B7FB-4E9F-BFBC-212D71ED37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048553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F0355-A00F-4541-AFF1-8D97C4ACEE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43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5E640-3499-4327-BA6C-67D438B9D6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13966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23C18-3351-474D-A5C9-7FFE6CB53C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59817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67EE5-4520-4A08-93AB-5140C06B02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420592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phức</a:t>
            </a:r>
            <a:r>
              <a:rPr lang="en-GB" dirty="0"/>
              <a:t> </a:t>
            </a:r>
            <a:r>
              <a:rPr lang="en-GB" dirty="0" err="1"/>
              <a:t>tạp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tả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toarj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riêng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gọi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hùinh</a:t>
            </a:r>
            <a:endParaRPr lang="en-GB" dirty="0"/>
          </a:p>
          <a:p>
            <a:r>
              <a:rPr lang="en-GB" dirty="0" err="1"/>
              <a:t>Khi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</a:t>
            </a:r>
            <a:r>
              <a:rPr lang="en-GB" dirty="0" err="1"/>
              <a:t>xoiong</a:t>
            </a:r>
            <a:r>
              <a:rPr lang="en-GB" dirty="0"/>
              <a:t>, </a:t>
            </a:r>
            <a:r>
              <a:rPr lang="en-GB" dirty="0" err="1"/>
              <a:t>chúng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đặt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thực</a:t>
            </a:r>
            <a:endParaRPr lang="en-GB" dirty="0"/>
          </a:p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tả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chuyển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hay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694A7-3721-4CE5-B224-1FFA4D1FFB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10153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phức</a:t>
            </a:r>
            <a:r>
              <a:rPr lang="en-GB" dirty="0"/>
              <a:t> </a:t>
            </a:r>
            <a:r>
              <a:rPr lang="en-GB" dirty="0" err="1"/>
              <a:t>tạp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tả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toarj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riêng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gọi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hùinh</a:t>
            </a:r>
            <a:endParaRPr lang="en-GB" dirty="0"/>
          </a:p>
          <a:p>
            <a:r>
              <a:rPr lang="en-GB" dirty="0" err="1"/>
              <a:t>Khi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</a:t>
            </a:r>
            <a:r>
              <a:rPr lang="en-GB" dirty="0" err="1"/>
              <a:t>xoiong</a:t>
            </a:r>
            <a:r>
              <a:rPr lang="en-GB" dirty="0"/>
              <a:t>, </a:t>
            </a:r>
            <a:r>
              <a:rPr lang="en-GB" dirty="0" err="1"/>
              <a:t>chúng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đặt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thực</a:t>
            </a:r>
            <a:endParaRPr lang="en-GB" dirty="0"/>
          </a:p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tả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chuyển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hay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DB65-C878-4AD8-A6A4-20E8B0E853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36576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EBDD0-F12B-4590-9D07-3AA4121B1F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81147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radar, </a:t>
            </a:r>
            <a:r>
              <a:rPr lang="en-GB" dirty="0" err="1"/>
              <a:t>nó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nhập</a:t>
            </a:r>
            <a:r>
              <a:rPr lang="en-GB" dirty="0"/>
              <a:t> ng</a:t>
            </a:r>
            <a:r>
              <a:rPr lang="vi-VN" dirty="0"/>
              <a:t>ư</a:t>
            </a:r>
            <a:r>
              <a:rPr lang="en-GB" dirty="0" err="1"/>
              <a:t>ời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xác</a:t>
            </a:r>
            <a:r>
              <a:rPr lang="en-GB" dirty="0"/>
              <a:t> </a:t>
            </a:r>
            <a:r>
              <a:rPr lang="en-GB" dirty="0" err="1"/>
              <a:t>định</a:t>
            </a:r>
            <a:r>
              <a:rPr lang="en-GB" dirty="0"/>
              <a:t>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9EA62-F1C9-4F58-B047-5DB1E162FE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33010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22288-8FB3-4B06-A2DC-1BD43943AC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62209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https://www.youtube.com/watch?v=J6UAYZxFwLc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710F0-9F91-455C-977B-D4A26DFF7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93168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: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tạo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,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trừu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cả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.</a:t>
            </a:r>
          </a:p>
          <a:p>
            <a:pPr marL="185766" indent="-185766">
              <a:buFontTx/>
              <a:buChar char="-"/>
            </a:pPr>
            <a:r>
              <a:rPr lang="en-GB" dirty="0"/>
              <a:t>H</a:t>
            </a:r>
            <a:r>
              <a:rPr lang="vi-VN" dirty="0"/>
              <a:t>ư</a:t>
            </a:r>
            <a:r>
              <a:rPr lang="en-GB" dirty="0" err="1"/>
              <a:t>ớng</a:t>
            </a:r>
            <a:r>
              <a:rPr lang="en-GB" dirty="0"/>
              <a:t> </a:t>
            </a:r>
            <a:r>
              <a:rPr lang="en-GB" dirty="0" err="1"/>
              <a:t>tiếp</a:t>
            </a:r>
            <a:r>
              <a:rPr lang="en-GB" dirty="0"/>
              <a:t> </a:t>
            </a:r>
            <a:r>
              <a:rPr lang="en-GB" dirty="0" err="1"/>
              <a:t>cận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: d</a:t>
            </a:r>
            <a:r>
              <a:rPr lang="vi-VN" dirty="0"/>
              <a:t>ư</a:t>
            </a:r>
            <a:r>
              <a:rPr lang="en-GB" dirty="0" err="1"/>
              <a:t>ới</a:t>
            </a:r>
            <a:r>
              <a:rPr lang="en-GB" dirty="0"/>
              <a:t> </a:t>
            </a:r>
            <a:r>
              <a:rPr lang="en-GB" dirty="0" err="1"/>
              <a:t>góc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ng</a:t>
            </a:r>
            <a:r>
              <a:rPr lang="vi-VN" dirty="0"/>
              <a:t>ư</a:t>
            </a:r>
            <a:r>
              <a:rPr lang="en-GB" dirty="0" err="1"/>
              <a:t>ời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(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sẵn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xây</a:t>
            </a:r>
            <a:r>
              <a:rPr lang="en-GB" dirty="0"/>
              <a:t> </a:t>
            </a:r>
            <a:r>
              <a:rPr lang="en-GB" dirty="0" err="1"/>
              <a:t>dựng</a:t>
            </a:r>
            <a:r>
              <a:rPr lang="en-GB" dirty="0"/>
              <a:t> </a:t>
            </a:r>
            <a:r>
              <a:rPr lang="en-GB" dirty="0" err="1"/>
              <a:t>nên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).</a:t>
            </a:r>
          </a:p>
          <a:p>
            <a:pPr marL="681142" lvl="1" indent="-185766">
              <a:buFontTx/>
              <a:buChar char="-"/>
            </a:pPr>
            <a:r>
              <a:rPr lang="en-GB" dirty="0" err="1"/>
              <a:t>Ngôn</a:t>
            </a:r>
            <a:r>
              <a:rPr lang="en-GB" dirty="0"/>
              <a:t> </a:t>
            </a:r>
            <a:r>
              <a:rPr lang="en-GB" dirty="0" err="1"/>
              <a:t>ngữ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endParaRPr lang="en-GB" dirty="0"/>
          </a:p>
          <a:p>
            <a:pPr marL="681142" lvl="1" indent="-185766">
              <a:buFontTx/>
              <a:buChar char="-"/>
            </a:pP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 </a:t>
            </a:r>
            <a:r>
              <a:rPr lang="en-GB" dirty="0" err="1"/>
              <a:t>toán</a:t>
            </a:r>
            <a:endParaRPr lang="en-GB" dirty="0"/>
          </a:p>
          <a:p>
            <a:pPr marL="681142" lvl="1" indent="-185766">
              <a:buFontTx/>
              <a:buChar char="-"/>
            </a:pP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từng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 </a:t>
            </a:r>
            <a:r>
              <a:rPr lang="en-GB" dirty="0" err="1"/>
              <a:t>toán</a:t>
            </a:r>
            <a:endParaRPr lang="en-GB" dirty="0"/>
          </a:p>
          <a:p>
            <a:pPr marL="185766" indent="-185766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3A841-59E1-430A-AE93-AA00F8BC91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23475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5A2FA-040F-4F73-B414-1D8569839E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03264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Súng</a:t>
            </a:r>
            <a:r>
              <a:rPr lang="en-GB" dirty="0"/>
              <a:t> </a:t>
            </a:r>
            <a:r>
              <a:rPr lang="en-GB" dirty="0" err="1"/>
              <a:t>tạo</a:t>
            </a:r>
            <a:r>
              <a:rPr lang="en-GB" dirty="0"/>
              <a:t> </a:t>
            </a:r>
            <a:r>
              <a:rPr lang="en-GB" dirty="0" err="1"/>
              <a:t>chùm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ở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đầu</a:t>
            </a:r>
            <a:r>
              <a:rPr lang="en-GB" dirty="0"/>
              <a:t> </a:t>
            </a:r>
            <a:r>
              <a:rPr lang="en-GB" dirty="0" err="1"/>
              <a:t>rồi</a:t>
            </a:r>
            <a:r>
              <a:rPr lang="en-GB" dirty="0"/>
              <a:t> </a:t>
            </a:r>
            <a:r>
              <a:rPr lang="en-GB" dirty="0" err="1"/>
              <a:t>tăng</a:t>
            </a:r>
            <a:r>
              <a:rPr lang="en-GB" dirty="0"/>
              <a:t> </a:t>
            </a:r>
            <a:r>
              <a:rPr lang="en-GB" dirty="0" err="1"/>
              <a:t>tốc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đó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chúng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phóng</a:t>
            </a:r>
            <a:r>
              <a:rPr lang="en-GB" dirty="0"/>
              <a:t> </a:t>
            </a:r>
            <a:r>
              <a:rPr lang="en-GB" dirty="0" err="1"/>
              <a:t>về</a:t>
            </a:r>
            <a:r>
              <a:rPr lang="en-GB" dirty="0"/>
              <a:t> </a:t>
            </a:r>
            <a:r>
              <a:rPr lang="en-GB" dirty="0" err="1"/>
              <a:t>phía</a:t>
            </a:r>
            <a:r>
              <a:rPr lang="en-GB" dirty="0"/>
              <a:t> tr</a:t>
            </a:r>
            <a:r>
              <a:rPr lang="vi-VN" dirty="0"/>
              <a:t>ư</a:t>
            </a:r>
            <a:r>
              <a:rPr lang="en-GB" dirty="0" err="1"/>
              <a:t>ớc</a:t>
            </a:r>
            <a:endParaRPr lang="en-GB" dirty="0"/>
          </a:p>
          <a:p>
            <a:r>
              <a:rPr lang="en-GB" dirty="0" err="1"/>
              <a:t>Gắn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thủy</a:t>
            </a:r>
            <a:r>
              <a:rPr lang="en-GB" dirty="0"/>
              <a:t> </a:t>
            </a:r>
            <a:r>
              <a:rPr lang="en-GB" dirty="0" err="1"/>
              <a:t>tinh</a:t>
            </a:r>
            <a:r>
              <a:rPr lang="en-GB" dirty="0"/>
              <a:t> </a:t>
            </a:r>
            <a:r>
              <a:rPr lang="en-GB" dirty="0" err="1"/>
              <a:t>mà</a:t>
            </a:r>
            <a:r>
              <a:rPr lang="en-GB" dirty="0"/>
              <a:t>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phủ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lớp</a:t>
            </a:r>
            <a:r>
              <a:rPr lang="en-GB" dirty="0"/>
              <a:t> </a:t>
            </a:r>
            <a:r>
              <a:rPr lang="en-GB" dirty="0" err="1"/>
              <a:t>phốt</a:t>
            </a:r>
            <a:r>
              <a:rPr lang="en-GB" dirty="0"/>
              <a:t> pho</a:t>
            </a:r>
          </a:p>
          <a:p>
            <a:r>
              <a:rPr lang="en-GB" dirty="0" err="1"/>
              <a:t>Chùm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đập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lóe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</a:t>
            </a:r>
            <a:r>
              <a:rPr lang="en-GB" dirty="0" err="1"/>
              <a:t>lên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102E7-7EE7-4895-A1A7-3E4C2C669A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9876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chữ</a:t>
            </a:r>
            <a:r>
              <a:rPr lang="en-GB" dirty="0"/>
              <a:t> A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,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thay</a:t>
            </a:r>
            <a:r>
              <a:rPr lang="en-GB" dirty="0"/>
              <a:t> </a:t>
            </a:r>
            <a:r>
              <a:rPr lang="en-GB" dirty="0" err="1"/>
              <a:t>đổi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:</a:t>
            </a:r>
          </a:p>
          <a:p>
            <a:pPr marL="185766" indent="-185766">
              <a:buFontTx/>
              <a:buChar char="-"/>
            </a:pP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giá</a:t>
            </a:r>
            <a:r>
              <a:rPr lang="en-GB" dirty="0"/>
              <a:t> </a:t>
            </a:r>
            <a:r>
              <a:rPr lang="en-GB" dirty="0" err="1"/>
              <a:t>trị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/>
              <a:t>a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đểm</a:t>
            </a:r>
            <a:r>
              <a:rPr lang="en-GB" dirty="0"/>
              <a:t> </a:t>
            </a:r>
            <a:r>
              <a:rPr lang="en-GB" dirty="0" err="1"/>
              <a:t>khung</a:t>
            </a:r>
            <a:endParaRPr lang="en-GB" dirty="0"/>
          </a:p>
          <a:p>
            <a:pPr marL="185766" indent="-185766">
              <a:buFontTx/>
              <a:buChar char="-"/>
            </a:pPr>
            <a:r>
              <a:rPr lang="en-GB" dirty="0"/>
              <a:t>Sau </a:t>
            </a:r>
            <a:r>
              <a:rPr lang="en-GB" dirty="0" err="1"/>
              <a:t>đó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quét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xuống</a:t>
            </a:r>
            <a:r>
              <a:rPr lang="en-GB" dirty="0"/>
              <a:t> d</a:t>
            </a:r>
            <a:r>
              <a:rPr lang="vi-VN" dirty="0"/>
              <a:t>ư</a:t>
            </a:r>
            <a:r>
              <a:rPr lang="en-GB" dirty="0" err="1"/>
              <a:t>ới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AD47E-52C0-4C63-8B41-4019AF2F84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12730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Một</a:t>
            </a:r>
            <a:r>
              <a:rPr lang="en-GB" dirty="0"/>
              <a:t> bit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2 tr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:</a:t>
            </a:r>
          </a:p>
          <a:p>
            <a:pPr marL="185766" indent="-185766">
              <a:buFontTx/>
              <a:buChar char="-"/>
            </a:pPr>
            <a:r>
              <a:rPr lang="en-GB" dirty="0" err="1"/>
              <a:t>Tắt</a:t>
            </a:r>
            <a:r>
              <a:rPr lang="en-GB" dirty="0"/>
              <a:t>/</a:t>
            </a:r>
            <a:r>
              <a:rPr lang="en-GB" dirty="0" err="1"/>
              <a:t>mở</a:t>
            </a:r>
            <a:endParaRPr lang="en-GB" dirty="0"/>
          </a:p>
          <a:p>
            <a:pPr marL="185766" indent="-185766">
              <a:buFontTx/>
              <a:buChar char="-"/>
            </a:pPr>
            <a:r>
              <a:rPr lang="en-GB" dirty="0"/>
              <a:t>Hay </a:t>
            </a:r>
            <a:r>
              <a:rPr lang="en-GB" dirty="0" err="1"/>
              <a:t>sáng</a:t>
            </a:r>
            <a:r>
              <a:rPr lang="en-GB" dirty="0"/>
              <a:t>/</a:t>
            </a:r>
            <a:r>
              <a:rPr lang="en-GB" dirty="0" err="1"/>
              <a:t>tối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8F8C-5BC1-41D3-9D17-74E0844792D7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AC934-AA93-4630-A66B-A5FE5242EC5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6490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CFC57E-0D49-437D-83DA-4B6665C0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282700"/>
          </a:xfrm>
          <a:effectLst>
            <a:softEdge rad="635000"/>
          </a:effectLst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030A0"/>
                </a:solidFill>
                <a:latin typeface="Playfair Display Blac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D3365-0D92-4158-AC6D-7C28DB8E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layfair Display" pitchFamily="2" charset="0"/>
              </a:defRPr>
            </a:lvl1pPr>
          </a:lstStyle>
          <a:p>
            <a:r>
              <a:rPr lang="en-US"/>
              <a:t>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64DC8-A930-4322-80D9-FD892C7F4E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87500"/>
            <a:ext cx="9144000" cy="1841500"/>
          </a:xfr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rmAutofit/>
          </a:bodyPr>
          <a:lstStyle>
            <a:lvl1pPr algn="ctr">
              <a:defRPr sz="4800" b="1">
                <a:noFill/>
                <a:latin typeface="Playfair Display Black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61922-FBFB-4FDC-9075-9EF25AD1BF3C}"/>
              </a:ext>
            </a:extLst>
          </p:cNvPr>
          <p:cNvCxnSpPr>
            <a:cxnSpLocks/>
          </p:cNvCxnSpPr>
          <p:nvPr userDrawn="1"/>
        </p:nvCxnSpPr>
        <p:spPr>
          <a:xfrm>
            <a:off x="8128000" y="5350934"/>
            <a:ext cx="5892800" cy="0"/>
          </a:xfrm>
          <a:prstGeom prst="line">
            <a:avLst/>
          </a:prstGeom>
          <a:ln w="53975">
            <a:solidFill>
              <a:srgbClr val="FCF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104612-5F93-4C55-B58C-F9D601B656E7}"/>
              </a:ext>
            </a:extLst>
          </p:cNvPr>
          <p:cNvCxnSpPr>
            <a:cxnSpLocks/>
          </p:cNvCxnSpPr>
          <p:nvPr userDrawn="1"/>
        </p:nvCxnSpPr>
        <p:spPr>
          <a:xfrm>
            <a:off x="7924800" y="5266265"/>
            <a:ext cx="5892800" cy="0"/>
          </a:xfrm>
          <a:prstGeom prst="line">
            <a:avLst/>
          </a:prstGeom>
          <a:ln w="539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F90935-B4AF-4DF2-8C27-744C38EE721D}"/>
              </a:ext>
            </a:extLst>
          </p:cNvPr>
          <p:cNvSpPr txBox="1"/>
          <p:nvPr userDrawn="1"/>
        </p:nvSpPr>
        <p:spPr>
          <a:xfrm>
            <a:off x="7924800" y="4616204"/>
            <a:ext cx="597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  <a:latin typeface="Playfair Display" pitchFamily="2" charset="0"/>
              </a:rPr>
              <a:t>ThS</a:t>
            </a:r>
            <a:r>
              <a:rPr lang="en-US" sz="2800" dirty="0">
                <a:solidFill>
                  <a:srgbClr val="C00000"/>
                </a:solidFill>
                <a:latin typeface="Playfair Display" pitchFamily="2" charset="0"/>
              </a:rPr>
              <a:t>. </a:t>
            </a:r>
            <a:r>
              <a:rPr lang="en-US" sz="2800" dirty="0" err="1">
                <a:solidFill>
                  <a:srgbClr val="C00000"/>
                </a:solidFill>
                <a:latin typeface="Playfair Display" pitchFamily="2" charset="0"/>
              </a:rPr>
              <a:t>Nguyễn</a:t>
            </a:r>
            <a:r>
              <a:rPr lang="en-US" sz="2800" dirty="0">
                <a:solidFill>
                  <a:srgbClr val="C00000"/>
                </a:solidFill>
                <a:latin typeface="Playfair Display" pitchFamily="2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Playfair Display" pitchFamily="2" charset="0"/>
              </a:rPr>
              <a:t>Chí</a:t>
            </a:r>
            <a:r>
              <a:rPr lang="en-US" sz="2800" dirty="0">
                <a:solidFill>
                  <a:srgbClr val="C00000"/>
                </a:solidFill>
                <a:latin typeface="Playfair Display" pitchFamily="2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Playfair Display" pitchFamily="2" charset="0"/>
              </a:rPr>
              <a:t>Hiếu</a:t>
            </a:r>
            <a:endParaRPr lang="en-US" sz="2800" dirty="0">
              <a:solidFill>
                <a:srgbClr val="C00000"/>
              </a:solidFill>
              <a:latin typeface="Playfair Display" pitchFamily="2" charset="0"/>
            </a:endParaRPr>
          </a:p>
        </p:txBody>
      </p:sp>
      <p:sp>
        <p:nvSpPr>
          <p:cNvPr id="9" name="Triangle 26">
            <a:extLst>
              <a:ext uri="{FF2B5EF4-FFF2-40B4-BE49-F238E27FC236}">
                <a16:creationId xmlns:a16="http://schemas.microsoft.com/office/drawing/2014/main" id="{C1B696C0-7AD1-48A4-A225-40EF88FB517E}"/>
              </a:ext>
            </a:extLst>
          </p:cNvPr>
          <p:cNvSpPr/>
          <p:nvPr userDrawn="1"/>
        </p:nvSpPr>
        <p:spPr>
          <a:xfrm rot="2568205">
            <a:off x="-195975" y="1938178"/>
            <a:ext cx="829734" cy="3911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27">
            <a:extLst>
              <a:ext uri="{FF2B5EF4-FFF2-40B4-BE49-F238E27FC236}">
                <a16:creationId xmlns:a16="http://schemas.microsoft.com/office/drawing/2014/main" id="{FDD9D751-7971-43CD-A54F-F4B464D016A5}"/>
              </a:ext>
            </a:extLst>
          </p:cNvPr>
          <p:cNvSpPr/>
          <p:nvPr userDrawn="1"/>
        </p:nvSpPr>
        <p:spPr>
          <a:xfrm rot="13998981">
            <a:off x="11353799" y="-1936504"/>
            <a:ext cx="1676400" cy="4673600"/>
          </a:xfrm>
          <a:prstGeom prst="triangle">
            <a:avLst>
              <a:gd name="adj" fmla="val 44620"/>
            </a:avLst>
          </a:prstGeom>
          <a:solidFill>
            <a:srgbClr val="FBFB02"/>
          </a:solidFill>
          <a:ln>
            <a:solidFill>
              <a:srgbClr val="FBF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3A7F6-9BC3-4564-A3FE-426752463848}"/>
              </a:ext>
            </a:extLst>
          </p:cNvPr>
          <p:cNvGrpSpPr/>
          <p:nvPr userDrawn="1"/>
        </p:nvGrpSpPr>
        <p:grpSpPr>
          <a:xfrm>
            <a:off x="539624" y="4616204"/>
            <a:ext cx="3056690" cy="2137818"/>
            <a:chOff x="89681" y="5051422"/>
            <a:chExt cx="3056690" cy="21378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209797-4633-4311-A266-FB5DC1B14EC3}"/>
                </a:ext>
              </a:extLst>
            </p:cNvPr>
            <p:cNvGrpSpPr/>
            <p:nvPr/>
          </p:nvGrpSpPr>
          <p:grpSpPr>
            <a:xfrm>
              <a:off x="89681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42B67F-AA5B-4A6E-B0A3-04BD16FACC61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D49F6A-1283-4DF5-B20C-3B9DC9ED3C1A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FC774AD3-84BD-D74E-BD46-C1CBEBA5A1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7190F68-C78E-428A-A30B-E11462ACD694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800B2EA-CB59-C24B-A9E1-7D381E1BA3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76EE10E-0E80-444E-B7E0-EE2374FBF2C0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B6E918F-C215-4FB2-B877-46649164F9C7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668F5367-827D-4A45-87B2-580A3D01BE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1746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335A1B21-993A-48BA-86FB-9366E150A9C8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78E2779-DEBE-074F-A9FE-F88F644243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010CD0-5E3B-4F81-96DD-2AE1CE68807B}"/>
                </a:ext>
              </a:extLst>
            </p:cNvPr>
            <p:cNvGrpSpPr/>
            <p:nvPr/>
          </p:nvGrpSpPr>
          <p:grpSpPr>
            <a:xfrm>
              <a:off x="1587339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371D1CA-E791-4C56-AD36-6A9D296E5DC5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5D9DC16-5E98-41CB-8634-5248FC9410F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9593F20-8E62-7B4A-A147-E5FE4BA807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F64C11E-81C8-4BEB-9F93-8FFD6A5AD51D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AB5E6B4-0C7A-2B49-8BED-3BA6A74032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EE41AED-0E13-4581-895C-C08E06ED157F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2748B5A6-8AAA-4DBB-A3C7-27D5164F7740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6DEB6291-927C-514F-AB70-5E1B773F5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4270FCE-48F4-4ABB-9F6A-00FAEA3D1E0B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1A402EF-2FC6-C941-AEDA-2C5A400A1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4972B0-F22B-4BF7-83BB-3AC539876736}"/>
              </a:ext>
            </a:extLst>
          </p:cNvPr>
          <p:cNvGrpSpPr/>
          <p:nvPr userDrawn="1"/>
        </p:nvGrpSpPr>
        <p:grpSpPr>
          <a:xfrm>
            <a:off x="5071310" y="-743688"/>
            <a:ext cx="3056690" cy="2137818"/>
            <a:chOff x="89681" y="5051422"/>
            <a:chExt cx="3056690" cy="21378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B5627BC-2ED4-400B-AA8E-4ADCC3CFAC6F}"/>
                </a:ext>
              </a:extLst>
            </p:cNvPr>
            <p:cNvGrpSpPr/>
            <p:nvPr/>
          </p:nvGrpSpPr>
          <p:grpSpPr>
            <a:xfrm>
              <a:off x="89681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9152C0A-2F65-49A2-8796-D87389FE4855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17BC133A-77F8-4BFB-BAD7-86809780FE3F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F268ADD-2214-1C48-BA3F-7D7192701B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35A16D0B-2AED-45BB-83C5-4BB805D90810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0E3A875E-A5F8-0B4A-B22F-4B40A9B57F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8D919B5-AC75-403D-A9D0-8112EB59F4A1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692DE928-AE75-4102-B5FC-9956D6D83045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9285834A-585F-A242-8947-1AEC7B6B32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BE6F1DC9-F818-4940-B67C-9D6486E44AAA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275A47E-7173-8341-823B-7160184A90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C0A0B-AB24-4B57-A248-2761BBD3B56E}"/>
                </a:ext>
              </a:extLst>
            </p:cNvPr>
            <p:cNvGrpSpPr/>
            <p:nvPr/>
          </p:nvGrpSpPr>
          <p:grpSpPr>
            <a:xfrm>
              <a:off x="1587339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C16B6B1-ACF5-4427-84BB-6BC5096CE192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2707AC1E-1C3A-49E0-80F6-FB741B8ED3E0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0FB76A6-B95A-F244-A469-25DD6E8977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5484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9206273-EFE0-4D00-A05B-5EC4E0AF0838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16B9724-3CB4-1A49-869F-89BC211ED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FDBE761-CA88-4218-BE3F-F2CE84FDEE05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2CE611D-D5BF-4AC2-B5C7-D8AB08DAAF67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A18E2AB-B95F-124F-A910-082C308CFA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3871" r="-3548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0BB1EC9A-D4D2-48F0-AA77-4B4294E29E82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0178EC0-1C33-2644-AA9A-721527610D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2E1F8-CB41-4DCC-83C2-D1A66E537840}"/>
              </a:ext>
            </a:extLst>
          </p:cNvPr>
          <p:cNvGrpSpPr/>
          <p:nvPr userDrawn="1"/>
        </p:nvGrpSpPr>
        <p:grpSpPr>
          <a:xfrm>
            <a:off x="648609" y="4616204"/>
            <a:ext cx="3056690" cy="2137818"/>
            <a:chOff x="89681" y="5051422"/>
            <a:chExt cx="3056690" cy="21378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761374-FB4B-4568-B7D0-6FA2765A6B23}"/>
                </a:ext>
              </a:extLst>
            </p:cNvPr>
            <p:cNvGrpSpPr/>
            <p:nvPr/>
          </p:nvGrpSpPr>
          <p:grpSpPr>
            <a:xfrm>
              <a:off x="89681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BDA8A46-BB8E-4E69-8F7D-37898BBCB76A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6B38C9F8-3896-41A9-8D70-EB2387F28FD6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3EF73C11-11A1-2F4F-B7AF-87C0FD1C41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B1327FCA-C402-49AA-A2EE-306806C4F37B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4994AF0-5C22-5643-8696-709839E739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F932FF-1E1D-4727-A5CC-AD4E7A5A0F4C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312FD6AA-DC30-4616-9D8C-F4B8144A0D23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3B6B5D74-DBA0-9B44-B64B-7E654CEB81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B0CC1006-4CAC-42AF-A9FF-4680305D3067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91F52AC-9CAA-B145-82B1-B616AA48DF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42F25E7-0AB5-460C-91DE-ED5E7666B0FE}"/>
                </a:ext>
              </a:extLst>
            </p:cNvPr>
            <p:cNvGrpSpPr/>
            <p:nvPr/>
          </p:nvGrpSpPr>
          <p:grpSpPr>
            <a:xfrm>
              <a:off x="1587339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B27D43C-2B92-4D6B-932C-A38283D4C9C6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F22E655-5E12-4296-9CBB-8DAFF3408506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4101E9EE-5932-B34F-A8BB-EA7035A62D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3333" r="-3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75A4222-32DE-4639-BE7D-E64F1E008A2F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F3FAEB03-BA61-BD44-8D5D-4B6CD715C7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5484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3AFFE0E-D884-4CB1-8714-6835B5C99EA9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E5165D83-5EA9-42D5-8BFA-97AD6464F79B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5259EEA-DEAE-9545-A727-45A598C57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3871" r="-3548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7D0EA16-84A9-45B4-AF5B-96BFBE715A18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47059B1-C168-1847-88A8-20D5C13E3EB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9DE219-F0B9-4C55-AC57-C113840880D7}"/>
              </a:ext>
            </a:extLst>
          </p:cNvPr>
          <p:cNvGrpSpPr/>
          <p:nvPr userDrawn="1"/>
        </p:nvGrpSpPr>
        <p:grpSpPr>
          <a:xfrm>
            <a:off x="5101883" y="-668011"/>
            <a:ext cx="3056690" cy="2137818"/>
            <a:chOff x="89681" y="5051422"/>
            <a:chExt cx="3056690" cy="213781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ADDD1D-C893-429B-BABE-E711FE90ED5A}"/>
                </a:ext>
              </a:extLst>
            </p:cNvPr>
            <p:cNvGrpSpPr/>
            <p:nvPr/>
          </p:nvGrpSpPr>
          <p:grpSpPr>
            <a:xfrm>
              <a:off x="89681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3266A72-CBDD-4D8F-A0AB-77C1887EFB35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95631622-8DA1-45DF-A92A-8B0D4CCFC7C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C1123941-7DA8-D344-A01A-54A00867BE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45BC7B8-DCED-4AF4-BA08-1349BCD77F0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135CAAE7-8CC8-BA40-B1DE-B134F63F0D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33871" r="-3548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AF20677-354E-4ED8-A48D-415E369A25A3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E493FFFF-86F7-4CE3-8CF1-B7B7D3C26866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04AE8A09-B143-3A43-BB7F-4DD7622CD2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8DD8D98-A288-4156-9340-7DC9B47F8805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1E32253A-E4D5-7049-A610-B0FD79ACA1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4833B4B-6680-4AD1-B7C2-2F9BA52E57DF}"/>
                </a:ext>
              </a:extLst>
            </p:cNvPr>
            <p:cNvGrpSpPr/>
            <p:nvPr/>
          </p:nvGrpSpPr>
          <p:grpSpPr>
            <a:xfrm>
              <a:off x="1587339" y="5051422"/>
              <a:ext cx="1559032" cy="2137818"/>
              <a:chOff x="89681" y="5051422"/>
              <a:chExt cx="1559032" cy="213781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39A8E04-76F2-492A-8CB6-3536899B30CE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15E3A6EE-3E17-40EC-9518-56457C5A25D7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D40495D9-2B34-B544-A468-9B2E5F1967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D023DF7-71CF-4CCA-86C6-F5C68F555536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68C815F7-4C73-E140-B75F-EA6C384B1F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B05F1C8-0286-46BC-B84E-60BE73CAAB08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477328"/>
                <a:chOff x="92999" y="5711912"/>
                <a:chExt cx="1555714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7C24E16D-7BAC-4501-91BF-E175A16233AE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7F1AE123-5AFA-524F-A8E9-6524747453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2A8D9DD2-E1BF-4778-8CBD-B2CECF137493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9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9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25EA222-D393-5541-89AF-7D667FF5B0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47732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3871" r="-3387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CA84C5-405B-4105-BE48-7FD6294AEBE1}"/>
              </a:ext>
            </a:extLst>
          </p:cNvPr>
          <p:cNvGrpSpPr/>
          <p:nvPr userDrawn="1"/>
        </p:nvGrpSpPr>
        <p:grpSpPr>
          <a:xfrm>
            <a:off x="246605" y="2731686"/>
            <a:ext cx="7936906" cy="4792773"/>
            <a:chOff x="89681" y="5051422"/>
            <a:chExt cx="3056690" cy="184581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8C89DB5-A8A6-40D8-B518-1BA97329AB47}"/>
                </a:ext>
              </a:extLst>
            </p:cNvPr>
            <p:cNvGrpSpPr/>
            <p:nvPr/>
          </p:nvGrpSpPr>
          <p:grpSpPr>
            <a:xfrm>
              <a:off x="89681" y="5051422"/>
              <a:ext cx="1559032" cy="1845810"/>
              <a:chOff x="89681" y="5051422"/>
              <a:chExt cx="1559032" cy="184581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03423E1-17DB-4D79-B579-E213373719AC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185320"/>
                <a:chOff x="92999" y="5711912"/>
                <a:chExt cx="1555714" cy="11853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04EEF33-95AA-4701-A604-A1A504217E69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C2DDDCFC-311F-2745-9469-E83E40942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3A1323BF-653C-4CF6-BFD3-148F56768DA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0B53FB83-7C3D-194D-AC26-A7EEFD50FE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7DBEE09-024E-44A8-9377-563392DB180B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185320"/>
                <a:chOff x="92999" y="5711912"/>
                <a:chExt cx="1555714" cy="11853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4F657922-8368-44AF-8E01-E242FEB37AB8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6B78E777-35DC-5848-B4DF-791C374FDC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E3DB8375-B8FC-48EC-B1A6-A06DF2E51B6A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7F518C38-A837-1642-8E39-F5D40576E3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36E1268-2974-4146-B7E2-F1EBF52FA251}"/>
                </a:ext>
              </a:extLst>
            </p:cNvPr>
            <p:cNvGrpSpPr/>
            <p:nvPr/>
          </p:nvGrpSpPr>
          <p:grpSpPr>
            <a:xfrm>
              <a:off x="1587339" y="5051422"/>
              <a:ext cx="1559032" cy="1845810"/>
              <a:chOff x="89681" y="5051422"/>
              <a:chExt cx="1559032" cy="184581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6F9E04-F462-45A4-AEF8-F2DA508006FD}"/>
                  </a:ext>
                </a:extLst>
              </p:cNvPr>
              <p:cNvGrpSpPr/>
              <p:nvPr/>
            </p:nvGrpSpPr>
            <p:grpSpPr>
              <a:xfrm>
                <a:off x="92999" y="5711912"/>
                <a:ext cx="1555714" cy="1185320"/>
                <a:chOff x="92999" y="5711912"/>
                <a:chExt cx="1555714" cy="11853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534C4218-2186-4621-9437-929C81D7C2B8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AE1A7E0B-FEA3-7A4A-A723-0563369DDE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9B40D16-F794-4973-BC3F-F2F8DD30455A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035EBCB-DC90-A14F-A146-469C5AF84E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A67ABCB-2D22-43C1-9B64-48D3797EFDD5}"/>
                  </a:ext>
                </a:extLst>
              </p:cNvPr>
              <p:cNvGrpSpPr/>
              <p:nvPr/>
            </p:nvGrpSpPr>
            <p:grpSpPr>
              <a:xfrm>
                <a:off x="89681" y="5051422"/>
                <a:ext cx="1555714" cy="1185320"/>
                <a:chOff x="92999" y="5711912"/>
                <a:chExt cx="1555714" cy="11853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AE0DB795-2EA7-494C-8E58-C5A7E3CDA7AA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E5D58D89-8524-4C42-9806-52E9B90289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92999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CA299C5-4D59-4494-A176-87A6C2990273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0" i="1" smtClean="0">
                                <a:ln>
                                  <a:solidFill>
                                    <a:srgbClr val="EB900C">
                                      <a:alpha val="63000"/>
                                    </a:srgbClr>
                                  </a:solidFill>
                                </a:ln>
                                <a:noFill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∷</m:t>
                            </m:r>
                          </m:oMath>
                        </m:oMathPara>
                      </a14:m>
                      <a:endParaRPr lang="en-US" sz="20000" dirty="0">
                        <a:ln>
                          <a:solidFill>
                            <a:srgbClr val="EB900C">
                              <a:alpha val="63000"/>
                            </a:srgbClr>
                          </a:solidFill>
                        </a:ln>
                        <a:noFill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34CC378-C7BC-4F4F-8CB2-5CDC6D9F78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70856" y="5711912"/>
                      <a:ext cx="777857" cy="1185320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00926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B61C-8730-4387-A912-98F988B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329784"/>
            <a:ext cx="3932237" cy="1324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65A6-9BA6-45EF-BF36-A50E6C24A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329784"/>
            <a:ext cx="6172200" cy="59376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273FE-D9E4-4D1E-A924-61FBA89CA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880013"/>
            <a:ext cx="3932237" cy="4387433"/>
          </a:xfrm>
        </p:spPr>
        <p:txBody>
          <a:bodyPr>
            <a:normAutofit/>
          </a:bodyPr>
          <a:lstStyle>
            <a:lvl1pPr marL="285750" indent="-285750">
              <a:buFont typeface="Playfair Display" pitchFamily="2" charset="0"/>
              <a:buChar char="−"/>
              <a:defRPr sz="2800"/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rgbClr val="7030A0"/>
              </a:buClr>
              <a:buSzTx/>
              <a:buFont typeface="Playfair Display" pitchFamily="2" charset="0"/>
              <a:buChar char="−"/>
              <a:tabLst/>
              <a:defRPr sz="2400">
                <a:solidFill>
                  <a:srgbClr val="7030A0"/>
                </a:solidFill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rgbClr val="7030A0"/>
              </a:buClr>
              <a:buSzTx/>
              <a:buFont typeface="Playfair Display" pitchFamily="2" charset="0"/>
              <a:buChar char="−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57504-7256-4802-A93D-950AF51E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11FF2-4589-40A7-A218-142F8D00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582FA-007F-45EC-9519-933F33BD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81BA0B-BDCF-4BC8-89D0-36E2878D9355}"/>
              </a:ext>
            </a:extLst>
          </p:cNvPr>
          <p:cNvCxnSpPr>
            <a:cxnSpLocks/>
          </p:cNvCxnSpPr>
          <p:nvPr userDrawn="1"/>
        </p:nvCxnSpPr>
        <p:spPr>
          <a:xfrm>
            <a:off x="8995233" y="1477997"/>
            <a:ext cx="5892800" cy="0"/>
          </a:xfrm>
          <a:prstGeom prst="line">
            <a:avLst/>
          </a:prstGeom>
          <a:ln w="53975">
            <a:solidFill>
              <a:srgbClr val="FCF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57C324-2FF0-474A-8E05-BD744DA8D6C4}"/>
              </a:ext>
            </a:extLst>
          </p:cNvPr>
          <p:cNvCxnSpPr>
            <a:cxnSpLocks/>
          </p:cNvCxnSpPr>
          <p:nvPr userDrawn="1"/>
        </p:nvCxnSpPr>
        <p:spPr>
          <a:xfrm>
            <a:off x="8792033" y="1393328"/>
            <a:ext cx="5892800" cy="0"/>
          </a:xfrm>
          <a:prstGeom prst="line">
            <a:avLst/>
          </a:prstGeom>
          <a:ln w="539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9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E05D-C5A4-4CA3-8436-962F57A0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AD453-B521-42A5-B307-B9F29F67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3AF0-9264-41D0-9A96-E8D7E72B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E7BEB-E5DC-43E4-ACBA-5EA5F95E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987EA-0B76-4B7B-8E37-4CF13DC7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5BC59-C5CD-4693-AF26-1F6AAC259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40223-34D6-4EAE-8632-C43282F07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EA41-C650-4709-9842-1E9894C3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48219-E56E-4509-A97B-5A01BDA5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A87C-1E1B-4A9C-982A-E081B979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F11B-403F-4A6F-8883-5BB70275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721A-9B93-4406-9304-AB00CAEE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BCDB-C858-42AA-B567-7026BC00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4233-9825-4799-8F98-D41C7CA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50E06-605F-44CC-BF1D-C9A401C3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5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BC13-14E5-48AE-938A-E18109B4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EA52-5105-4360-8D7F-B7256A20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7030A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0533B-C049-45CB-835E-18DE0358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B087-04DF-4593-88E6-541D2121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C4A6B-C069-41A9-878F-0863FE08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F20-D9B2-4E5F-AE0A-081855AF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E09B-236E-48EC-AB78-99E1C3512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8EE73-E0B0-4B80-AA8E-C9BA9C88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A5570-3F78-4165-B9DF-8B31004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1F3D6-FF0D-4806-9A05-3F67F202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57ACE-D08B-484A-B00C-B0994B14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C4E9-87D0-43BC-9114-2022026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2FFB4-AC61-42FE-8CFA-77DE19E60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510C4-683D-484B-B1DA-C7876F02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40677-9676-400E-8366-874A18602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0AC87-46C8-4B86-9B45-C99366B3F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3DD86-2284-4547-BEE1-C8B686EC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52821-AA43-4707-99EC-7B434BB53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5FB83-649C-49E5-BA14-FA9BAB7A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3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494-5E0B-435D-A0C4-DDA7BA83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5FAF9B-C873-42C9-9A36-2E41BFE2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EB298-7C15-40A6-B441-151F5D8D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BDBBF-8C8D-466C-ABB3-59CC33FF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D5420-7BBA-4E08-A770-832881E3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2D48F-3427-4DB5-8548-761C6DF4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9FBE-F2C5-4730-8733-219CC91D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811933-56B2-409A-82D1-387FD9D6ADED}"/>
              </a:ext>
            </a:extLst>
          </p:cNvPr>
          <p:cNvSpPr/>
          <p:nvPr userDrawn="1"/>
        </p:nvSpPr>
        <p:spPr>
          <a:xfrm>
            <a:off x="0" y="0"/>
            <a:ext cx="477202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5FD86-BEB0-4D79-87A0-D4188C0F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4"/>
            <a:ext cx="3931200" cy="1324800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94CD-9463-44DB-AB75-844847DA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5126"/>
            <a:ext cx="6169024" cy="5854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1955D-0FB1-4A5B-9C46-01A43D3E9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39825"/>
            <a:ext cx="3931200" cy="108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A3B8A-88DF-49F1-8DF7-C6874A8C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3D349-AEA6-47D0-81AA-BCB4E7CA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F99D3-2B09-4773-BD13-EAB8B08E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742A15B-7041-41DC-9EF9-FB70C362B043}"/>
              </a:ext>
            </a:extLst>
          </p:cNvPr>
          <p:cNvSpPr txBox="1">
            <a:spLocks/>
          </p:cNvSpPr>
          <p:nvPr userDrawn="1"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Playfair Displ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1158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B61C-8730-4387-A912-98F988BA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9784"/>
            <a:ext cx="3932237" cy="1324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65A6-9BA6-45EF-BF36-A50E6C24A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329784"/>
            <a:ext cx="6172200" cy="59376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273FE-D9E4-4D1E-A924-61FBA89CA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80013"/>
            <a:ext cx="3932237" cy="4387433"/>
          </a:xfrm>
        </p:spPr>
        <p:txBody>
          <a:bodyPr>
            <a:normAutofit/>
          </a:bodyPr>
          <a:lstStyle>
            <a:lvl1pPr marL="285750" indent="-285750">
              <a:buFont typeface="Playfair Display" pitchFamily="2" charset="0"/>
              <a:buChar char="−"/>
              <a:defRPr sz="2800"/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rgbClr val="7030A0"/>
              </a:buClr>
              <a:buSzTx/>
              <a:buFont typeface="Playfair Display" pitchFamily="2" charset="0"/>
              <a:buChar char="−"/>
              <a:tabLst/>
              <a:defRPr sz="2400">
                <a:solidFill>
                  <a:srgbClr val="7030A0"/>
                </a:solidFill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rgbClr val="7030A0"/>
              </a:buClr>
              <a:buSzTx/>
              <a:buFont typeface="Playfair Display" pitchFamily="2" charset="0"/>
              <a:buChar char="−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57504-7256-4802-A93D-950AF51E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11FF2-4589-40A7-A218-142F8D00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582FA-007F-45EC-9519-933F33BD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5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21B89-C8C7-4EB4-B501-92099DC3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160A-B0AB-4AF5-BD39-609132449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3363D-CE3E-4936-AD32-DB19AB9F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layfair Display" pitchFamily="2" charset="0"/>
              </a:defRPr>
            </a:lvl1pPr>
          </a:lstStyle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2347-9E2F-4312-8318-B25B4FB4C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layfair Display" pitchFamily="2" charset="0"/>
              </a:defRPr>
            </a:lvl1pPr>
          </a:lstStyle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B12D-B14C-432E-A0D3-A9269E3AF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layfair Display" pitchFamily="2" charset="0"/>
              </a:defRPr>
            </a:lvl1pPr>
          </a:lstStyle>
          <a:p>
            <a:fld id="{52CC06CA-1DD3-450D-8029-8E51E30B97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035089-59D8-497B-B56D-0BC60BCB86E1}"/>
              </a:ext>
            </a:extLst>
          </p:cNvPr>
          <p:cNvCxnSpPr>
            <a:cxnSpLocks/>
          </p:cNvCxnSpPr>
          <p:nvPr userDrawn="1"/>
        </p:nvCxnSpPr>
        <p:spPr>
          <a:xfrm>
            <a:off x="-2108200" y="1483784"/>
            <a:ext cx="5892800" cy="0"/>
          </a:xfrm>
          <a:prstGeom prst="line">
            <a:avLst/>
          </a:prstGeom>
          <a:ln w="53975">
            <a:solidFill>
              <a:srgbClr val="FCF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6917CA-F717-4ECF-948A-1B22EB9A87E9}"/>
              </a:ext>
            </a:extLst>
          </p:cNvPr>
          <p:cNvCxnSpPr>
            <a:cxnSpLocks/>
          </p:cNvCxnSpPr>
          <p:nvPr userDrawn="1"/>
        </p:nvCxnSpPr>
        <p:spPr>
          <a:xfrm>
            <a:off x="-2311400" y="1399115"/>
            <a:ext cx="5892800" cy="0"/>
          </a:xfrm>
          <a:prstGeom prst="line">
            <a:avLst/>
          </a:prstGeom>
          <a:ln w="539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70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ln w="25400">
            <a:solidFill>
              <a:srgbClr val="C00000"/>
            </a:solidFill>
          </a:ln>
          <a:noFill/>
          <a:latin typeface="Playfair Display Blac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rgbClr val="7030A0"/>
        </a:buClr>
        <a:buFont typeface="Playfair Display" pitchFamily="2" charset="0"/>
        <a:buChar char="−"/>
        <a:defRPr sz="3200" b="0" kern="1200">
          <a:solidFill>
            <a:srgbClr val="7030A0"/>
          </a:solidFill>
          <a:latin typeface="Playfair Display" pitchFamily="2" charset="0"/>
          <a:ea typeface="UVF Typewriterhand" panose="02000603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rgbClr val="7030A0"/>
        </a:buClr>
        <a:buFont typeface="Playfair Display" pitchFamily="2" charset="0"/>
        <a:buChar char="−"/>
        <a:defRPr sz="2800" b="0" kern="1200">
          <a:solidFill>
            <a:srgbClr val="7030A0"/>
          </a:solidFill>
          <a:latin typeface="Playfair Display" pitchFamily="2" charset="0"/>
          <a:ea typeface="UVF Typewriterhand" panose="02000603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rgbClr val="7030A0"/>
        </a:buClr>
        <a:buFont typeface="Playfair Display" pitchFamily="2" charset="0"/>
        <a:buChar char="−"/>
        <a:defRPr sz="2400" b="0" kern="1200">
          <a:solidFill>
            <a:srgbClr val="7030A0"/>
          </a:solidFill>
          <a:latin typeface="Playfair Display" pitchFamily="2" charset="0"/>
          <a:ea typeface="UVF Typewriterhand" panose="02000603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rgbClr val="7030A0"/>
        </a:buClr>
        <a:buFont typeface="Playfair Display" pitchFamily="2" charset="0"/>
        <a:buChar char="−"/>
        <a:defRPr sz="2000" b="0" kern="1200">
          <a:solidFill>
            <a:srgbClr val="7030A0"/>
          </a:solidFill>
          <a:latin typeface="Playfair Display" pitchFamily="2" charset="0"/>
          <a:ea typeface="UVF Typewriterhand" panose="02000603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rgbClr val="7030A0"/>
        </a:buClr>
        <a:buFont typeface="Playfair Display" pitchFamily="2" charset="0"/>
        <a:buChar char="−"/>
        <a:defRPr sz="2000" b="0" kern="1200">
          <a:solidFill>
            <a:srgbClr val="7030A0"/>
          </a:solidFill>
          <a:latin typeface="Playfair Display" pitchFamily="2" charset="0"/>
          <a:ea typeface="UVF Typewriterhand" panose="02000603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upload.wikimedia.org/wikipedia/commons/thumb/e/e8/Bitmap_vs_vector.svg/2000px-Bitmap_vs_vector.svg.png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historyofinformation.com/image.php?id=186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551AFE-CCEA-405D-A570-FB4513142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00"/>
            <a:ext cx="9144000" cy="184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47A0E-DE05-413B-AAB7-85BCC46A43C7}"/>
              </a:ext>
            </a:extLst>
          </p:cNvPr>
          <p:cNvSpPr/>
          <p:nvPr/>
        </p:nvSpPr>
        <p:spPr>
          <a:xfrm>
            <a:off x="1447800" y="1791241"/>
            <a:ext cx="9143999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F833"/>
                </a:solidFill>
                <a:latin typeface="Playfair Display Black" pitchFamily="2" charset="0"/>
              </a:rPr>
              <a:t>GI</a:t>
            </a:r>
            <a:r>
              <a:rPr lang="en-GB" sz="5400" dirty="0">
                <a:solidFill>
                  <a:srgbClr val="FFF833"/>
                </a:solidFill>
                <a:latin typeface="Playfair Display Black" pitchFamily="2" charset="0"/>
              </a:rPr>
              <a:t>ỚI THIỆU</a:t>
            </a:r>
            <a:r>
              <a:rPr lang="en-US" sz="5400" dirty="0">
                <a:latin typeface="Playfair Display Black" pitchFamily="2" charset="0"/>
              </a:rPr>
              <a:t> </a:t>
            </a:r>
            <a:r>
              <a:rPr lang="en-US" sz="5400" dirty="0">
                <a:solidFill>
                  <a:srgbClr val="EBB407"/>
                </a:solidFill>
                <a:latin typeface="Playfair Display Black" pitchFamily="2" charset="0"/>
              </a:rPr>
              <a:t>TỔNG QUAN</a:t>
            </a:r>
            <a:endParaRPr lang="en-US" sz="5400" dirty="0">
              <a:solidFill>
                <a:srgbClr val="FFFF00"/>
              </a:solidFill>
              <a:latin typeface="Playfair Display Black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F2358-2E12-4A49-BDC5-B8A57009E43F}"/>
              </a:ext>
            </a:extLst>
          </p:cNvPr>
          <p:cNvSpPr/>
          <p:nvPr/>
        </p:nvSpPr>
        <p:spPr>
          <a:xfrm>
            <a:off x="1520368" y="1751969"/>
            <a:ext cx="914400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5600" dirty="0">
                <a:ln w="34925">
                  <a:solidFill>
                    <a:srgbClr val="C00000"/>
                  </a:solidFill>
                </a:ln>
                <a:noFill/>
                <a:latin typeface="Playfair Display Black" pitchFamily="2" charset="0"/>
              </a:rPr>
              <a:t>GI</a:t>
            </a:r>
            <a:r>
              <a:rPr lang="en-GB" sz="5600" dirty="0">
                <a:ln w="34925">
                  <a:solidFill>
                    <a:srgbClr val="C00000"/>
                  </a:solidFill>
                </a:ln>
                <a:noFill/>
                <a:latin typeface="Playfair Display Black" pitchFamily="2" charset="0"/>
              </a:rPr>
              <a:t>ỚI THIỆU TỔNG QUAN</a:t>
            </a:r>
            <a:endParaRPr lang="en-US" sz="5600" dirty="0">
              <a:ln w="34925">
                <a:solidFill>
                  <a:srgbClr val="C00000"/>
                </a:solidFill>
              </a:ln>
              <a:noFill/>
              <a:latin typeface="Playfair Display Black" pitchFamily="2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AE887AC-954F-4D65-9368-61F928D15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9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02F7-F042-49B0-B4F9-4AAB3EE2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3"/>
            </a:pPr>
            <a:r>
              <a:rPr lang="en-GB" sz="4800" dirty="0" err="1"/>
              <a:t>Hệ</a:t>
            </a:r>
            <a:r>
              <a:rPr lang="en-GB" sz="4800" dirty="0"/>
              <a:t> </a:t>
            </a:r>
            <a:r>
              <a:rPr lang="en-GB" sz="4800" dirty="0" err="1"/>
              <a:t>đồ</a:t>
            </a:r>
            <a:r>
              <a:rPr lang="en-GB" sz="4800" dirty="0"/>
              <a:t> </a:t>
            </a:r>
            <a:r>
              <a:rPr lang="en-GB" sz="4800" dirty="0" err="1"/>
              <a:t>họa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12B7-DEE1-480B-B237-97551FEBC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bao </a:t>
            </a:r>
            <a:r>
              <a:rPr lang="en-GB" dirty="0" err="1"/>
              <a:t>gồm</a:t>
            </a:r>
            <a:r>
              <a:rPr lang="en-GB" dirty="0"/>
              <a:t> 2 </a:t>
            </a:r>
            <a:r>
              <a:rPr lang="en-GB" dirty="0" err="1"/>
              <a:t>phần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r>
              <a:rPr lang="en-GB" dirty="0"/>
              <a:t>: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r>
              <a:rPr lang="en-GB" dirty="0"/>
              <a:t>: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phép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,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ch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tạo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06964-2AC2-41A1-AC43-B8C25EA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891E1-DA50-49DB-99F4-DE4A5DDF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9B21B-6303-448D-B3B8-BBB1348B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37E7-96F7-48A6-A94F-9C689D98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err="1"/>
              <a:t>Phần</a:t>
            </a:r>
            <a:r>
              <a:rPr lang="en-GB" sz="4400" dirty="0"/>
              <a:t> </a:t>
            </a:r>
            <a:r>
              <a:rPr lang="en-GB" sz="4400" dirty="0" err="1"/>
              <a:t>cứng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877F-58D5-460E-B6E6-705178A1F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Chia 2 </a:t>
            </a:r>
            <a:r>
              <a:rPr lang="en-GB" dirty="0" err="1"/>
              <a:t>loại</a:t>
            </a:r>
            <a:endParaRPr lang="en-GB" dirty="0"/>
          </a:p>
          <a:p>
            <a:pPr lvl="1"/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(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9276-8143-411A-A88C-F3F710A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E3B04-F41E-41BA-8FF1-6D908449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860CE-30F5-40EB-80B9-00132F82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8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D2C7-203B-445C-A70F-09907BF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9784"/>
            <a:ext cx="10514012" cy="1324800"/>
          </a:xfrm>
        </p:spPr>
        <p:txBody>
          <a:bodyPr>
            <a:normAutofit/>
          </a:bodyPr>
          <a:lstStyle/>
          <a:p>
            <a:r>
              <a:rPr lang="en-GB" sz="4400" dirty="0" err="1"/>
              <a:t>Thiết</a:t>
            </a:r>
            <a:r>
              <a:rPr lang="en-GB" sz="4400" dirty="0"/>
              <a:t> </a:t>
            </a:r>
            <a:r>
              <a:rPr lang="en-GB" sz="4400" dirty="0" err="1"/>
              <a:t>bị</a:t>
            </a:r>
            <a:r>
              <a:rPr lang="en-GB" sz="4400" dirty="0"/>
              <a:t> </a:t>
            </a:r>
            <a:r>
              <a:rPr lang="en-GB" sz="4400" dirty="0" err="1"/>
              <a:t>hiển</a:t>
            </a:r>
            <a:r>
              <a:rPr lang="en-GB" sz="4400" dirty="0"/>
              <a:t> </a:t>
            </a:r>
            <a:r>
              <a:rPr lang="en-GB" sz="4400" dirty="0" err="1"/>
              <a:t>thị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6457-E25C-45C3-BEDA-EE3C291EA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phổ</a:t>
            </a:r>
            <a:r>
              <a:rPr lang="en-GB" dirty="0"/>
              <a:t> </a:t>
            </a:r>
            <a:r>
              <a:rPr lang="en-GB" dirty="0" err="1"/>
              <a:t>biến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.</a:t>
            </a:r>
          </a:p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th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ống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âm</a:t>
            </a:r>
            <a:r>
              <a:rPr lang="en-GB" dirty="0"/>
              <a:t> </a:t>
            </a:r>
            <a:r>
              <a:rPr lang="en-GB" dirty="0" err="1"/>
              <a:t>cực</a:t>
            </a:r>
            <a:r>
              <a:rPr lang="en-GB" dirty="0"/>
              <a:t> </a:t>
            </a:r>
            <a:r>
              <a:rPr lang="en-GB" i="1" dirty="0"/>
              <a:t>(</a:t>
            </a:r>
            <a:r>
              <a:rPr lang="en-US" i="1" spc="-5" dirty="0"/>
              <a:t>Cathode-ray tube - CRT)</a:t>
            </a:r>
            <a:r>
              <a:rPr lang="en-GB" dirty="0"/>
              <a:t>,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nguyên</a:t>
            </a:r>
            <a:r>
              <a:rPr lang="en-GB" dirty="0"/>
              <a:t> </a:t>
            </a:r>
            <a:r>
              <a:rPr lang="en-GB" dirty="0" err="1"/>
              <a:t>lý</a:t>
            </a:r>
            <a:r>
              <a:rPr lang="en-GB" dirty="0"/>
              <a:t> </a:t>
            </a:r>
            <a:r>
              <a:rPr lang="en-GB" dirty="0" err="1"/>
              <a:t>ống</a:t>
            </a:r>
            <a:r>
              <a:rPr lang="en-GB" dirty="0"/>
              <a:t> </a:t>
            </a:r>
            <a:r>
              <a:rPr lang="en-GB" dirty="0" err="1"/>
              <a:t>phóng</a:t>
            </a:r>
            <a:r>
              <a:rPr lang="en-GB" dirty="0"/>
              <a:t> </a:t>
            </a:r>
            <a:r>
              <a:rPr lang="en-GB" dirty="0" err="1"/>
              <a:t>chùm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50E7E-CED1-4C9F-B535-55AD1542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59B96-20AE-4EF1-8DE2-5AEEEE15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FB00-4955-40A7-943F-9A9A3DBD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12</a:t>
            </a:fld>
            <a:endParaRPr lang="en-US"/>
          </a:p>
        </p:txBody>
      </p:sp>
      <p:pic>
        <p:nvPicPr>
          <p:cNvPr id="34" name="Picture Placeholder 33" descr="A picture containing sitting, monitor, table, car&#10;&#10;Description automatically generated">
            <a:extLst>
              <a:ext uri="{FF2B5EF4-FFF2-40B4-BE49-F238E27FC236}">
                <a16:creationId xmlns:a16="http://schemas.microsoft.com/office/drawing/2014/main" id="{A2224094-EF59-4F7F-9672-72B6F87320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r="1528"/>
          <a:stretch>
            <a:fillRect/>
          </a:stretch>
        </p:blipFill>
        <p:spPr>
          <a:xfrm>
            <a:off x="6245565" y="2422099"/>
            <a:ext cx="3932237" cy="3782816"/>
          </a:xfrm>
        </p:spPr>
      </p:pic>
    </p:spTree>
    <p:extLst>
      <p:ext uri="{BB962C8B-B14F-4D97-AF65-F5344CB8AC3E}">
        <p14:creationId xmlns:p14="http://schemas.microsoft.com/office/powerpoint/2010/main" val="363841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D2C7-203B-445C-A70F-09907BF5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CRT</a:t>
            </a:r>
            <a:endParaRPr lang="en-US" sz="4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05434D-90FF-4944-BFCB-C9F709B0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en-US" sz="3600" dirty="0"/>
              <a:t>Ba </a:t>
            </a:r>
            <a:r>
              <a:rPr lang="en-US" altLang="en-US" sz="3600" dirty="0" err="1"/>
              <a:t>súng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điện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tử</a:t>
            </a:r>
            <a:r>
              <a:rPr lang="en-US" altLang="en-US" sz="3600" dirty="0"/>
              <a:t> (</a:t>
            </a:r>
            <a:r>
              <a:rPr lang="en-US" altLang="en-US" sz="3600" dirty="0" err="1"/>
              <a:t>cho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màu</a:t>
            </a:r>
            <a:r>
              <a:rPr lang="en-US" altLang="en-US" sz="3600" dirty="0"/>
              <a:t> </a:t>
            </a:r>
            <a:r>
              <a:rPr lang="en-US" altLang="en-US" sz="3600" dirty="0" err="1"/>
              <a:t>đỏ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lá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cây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và</a:t>
            </a:r>
            <a:r>
              <a:rPr lang="en-US" altLang="en-US" sz="3600" dirty="0"/>
              <a:t>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da </a:t>
            </a:r>
            <a:r>
              <a:rPr lang="en-US" altLang="en-US" sz="3600" dirty="0" err="1"/>
              <a:t>trời</a:t>
            </a:r>
            <a:r>
              <a:rPr lang="en-US" altLang="en-US" sz="3600" dirty="0"/>
              <a:t> </a:t>
            </a:r>
            <a:r>
              <a:rPr lang="en-US" altLang="en-US" sz="3600" dirty="0" err="1"/>
              <a:t>dùng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phốt</a:t>
            </a:r>
            <a:r>
              <a:rPr lang="en-US" altLang="en-US" sz="3600" dirty="0"/>
              <a:t> pho)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Chùm</a:t>
            </a:r>
            <a:r>
              <a:rPr lang="en-US" altLang="en-US" sz="3600" dirty="0"/>
              <a:t> electron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Cuộn</a:t>
            </a:r>
            <a:r>
              <a:rPr lang="en-US" altLang="en-US" sz="3600" dirty="0"/>
              <a:t> </a:t>
            </a:r>
            <a:r>
              <a:rPr lang="en-US" altLang="en-US" sz="3600" dirty="0" err="1"/>
              <a:t>dây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tập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trung</a:t>
            </a:r>
            <a:r>
              <a:rPr lang="en-US" altLang="en-US" sz="36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Cuộn</a:t>
            </a:r>
            <a:r>
              <a:rPr lang="en-US" altLang="en-US" sz="3600" dirty="0"/>
              <a:t> </a:t>
            </a:r>
            <a:r>
              <a:rPr lang="en-US" altLang="en-US" sz="3600" dirty="0" err="1"/>
              <a:t>dây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làm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lệch</a:t>
            </a:r>
            <a:r>
              <a:rPr lang="en-US" altLang="en-US" sz="36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Kết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nối</a:t>
            </a:r>
            <a:r>
              <a:rPr lang="en-US" altLang="en-US" sz="3600" dirty="0"/>
              <a:t> anode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Mặt</a:t>
            </a:r>
            <a:r>
              <a:rPr lang="en-US" altLang="en-US" sz="3600" dirty="0"/>
              <a:t> </a:t>
            </a:r>
            <a:r>
              <a:rPr lang="en-US" altLang="en-US" sz="3600" dirty="0" err="1"/>
              <a:t>nạ</a:t>
            </a:r>
            <a:r>
              <a:rPr lang="en-US" altLang="en-US" sz="3600" dirty="0"/>
              <a:t> </a:t>
            </a:r>
            <a:r>
              <a:rPr lang="en-US" altLang="en-US" sz="3600" dirty="0" err="1"/>
              <a:t>để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tách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chùm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tia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thành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các</a:t>
            </a:r>
            <a:r>
              <a:rPr lang="en-US" altLang="en-US" sz="3600" dirty="0"/>
              <a:t> </a:t>
            </a:r>
            <a:r>
              <a:rPr lang="en-US" altLang="en-US" sz="3600" dirty="0" err="1"/>
              <a:t>phần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màu</a:t>
            </a:r>
            <a:r>
              <a:rPr lang="en-US" altLang="en-US" sz="3600" dirty="0"/>
              <a:t> </a:t>
            </a:r>
            <a:r>
              <a:rPr lang="en-US" altLang="en-US" sz="3600" dirty="0" err="1"/>
              <a:t>đỏ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lá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cây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và</a:t>
            </a:r>
            <a:r>
              <a:rPr lang="en-US" altLang="en-US" sz="3600" dirty="0"/>
              <a:t>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da </a:t>
            </a:r>
            <a:r>
              <a:rPr lang="en-US" altLang="en-US" sz="3600" dirty="0" err="1"/>
              <a:t>trời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của</a:t>
            </a:r>
            <a:r>
              <a:rPr lang="en-US" altLang="en-US" sz="3600" dirty="0"/>
              <a:t> </a:t>
            </a:r>
            <a:r>
              <a:rPr lang="en-US" altLang="en-US" sz="3600" dirty="0" err="1"/>
              <a:t>hình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ảnh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hiển</a:t>
            </a:r>
            <a:r>
              <a:rPr lang="en-US" altLang="en-US" sz="3600" dirty="0"/>
              <a:t> </a:t>
            </a:r>
            <a:r>
              <a:rPr lang="en-US" altLang="en-US" sz="3600" dirty="0" err="1"/>
              <a:t>thị</a:t>
            </a:r>
            <a:r>
              <a:rPr lang="en-US" altLang="en-US" sz="36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3600" dirty="0" err="1"/>
              <a:t>Lớp</a:t>
            </a:r>
            <a:r>
              <a:rPr lang="en-US" altLang="en-US" sz="3600" dirty="0"/>
              <a:t> phosphor </a:t>
            </a:r>
            <a:r>
              <a:rPr lang="en-US" altLang="en-US" sz="3600" dirty="0" err="1"/>
              <a:t>với</a:t>
            </a:r>
            <a:r>
              <a:rPr lang="en-US" altLang="en-US" sz="3600" dirty="0"/>
              <a:t> </a:t>
            </a:r>
            <a:r>
              <a:rPr lang="en-US" altLang="en-US" sz="3600" dirty="0" err="1"/>
              <a:t>vùng</a:t>
            </a:r>
            <a:r>
              <a:rPr lang="en-US" altLang="en-US" sz="3600" dirty="0"/>
              <a:t> </a:t>
            </a:r>
            <a:r>
              <a:rPr lang="en-US" altLang="en-US" sz="3600" dirty="0" err="1"/>
              <a:t>màu</a:t>
            </a:r>
            <a:r>
              <a:rPr lang="en-US" altLang="en-US" sz="3600" dirty="0"/>
              <a:t> </a:t>
            </a:r>
            <a:r>
              <a:rPr lang="en-US" altLang="en-US" sz="3600" dirty="0" err="1"/>
              <a:t>đỏ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</a:t>
            </a:r>
            <a:r>
              <a:rPr lang="en-US" altLang="en-US" sz="3600" dirty="0" err="1"/>
              <a:t>lá</a:t>
            </a:r>
            <a:r>
              <a:rPr lang="en-US" altLang="en-US" sz="3600" dirty="0"/>
              <a:t> </a:t>
            </a:r>
            <a:r>
              <a:rPr lang="en-US" altLang="en-US" sz="3600" dirty="0" err="1"/>
              <a:t>cây</a:t>
            </a:r>
            <a:r>
              <a:rPr lang="en-US" altLang="en-US" sz="3600" dirty="0"/>
              <a:t>, </a:t>
            </a:r>
            <a:r>
              <a:rPr lang="en-US" altLang="en-US" sz="3600" dirty="0" err="1"/>
              <a:t>và</a:t>
            </a:r>
            <a:r>
              <a:rPr lang="en-US" altLang="en-US" sz="3600" dirty="0"/>
              <a:t> </a:t>
            </a:r>
            <a:r>
              <a:rPr lang="en-US" altLang="en-US" sz="3600" dirty="0" err="1"/>
              <a:t>xanh</a:t>
            </a:r>
            <a:r>
              <a:rPr lang="en-US" altLang="en-US" sz="3600" dirty="0"/>
              <a:t> da </a:t>
            </a:r>
            <a:r>
              <a:rPr lang="en-US" altLang="en-US" sz="3600" dirty="0" err="1"/>
              <a:t>trời</a:t>
            </a:r>
            <a:r>
              <a:rPr lang="en-US" altLang="en-US" sz="3600" dirty="0"/>
              <a:t> </a:t>
            </a:r>
            <a:endParaRPr lang="en-US" alt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81D8567-67D1-4B84-A830-D72453164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50E7E-CED1-4C9F-B535-55AD1542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59B96-20AE-4EF1-8DE2-5AEEEE15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FB00-4955-40A7-943F-9A9A3DBD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FECAFE11-C8F6-4A24-8327-7AAAC3D9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959429"/>
            <a:ext cx="4689701" cy="3751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8D046C-8156-4C68-A453-A55B7834F37D}"/>
              </a:ext>
            </a:extLst>
          </p:cNvPr>
          <p:cNvSpPr txBox="1"/>
          <p:nvPr/>
        </p:nvSpPr>
        <p:spPr>
          <a:xfrm>
            <a:off x="1139571" y="5979931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Cấu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tạo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ống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phóng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tia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âm</a:t>
            </a:r>
            <a:r>
              <a:rPr lang="en-GB" dirty="0">
                <a:solidFill>
                  <a:srgbClr val="C00000"/>
                </a:solidFill>
                <a:latin typeface="Playfair Display Black Italic" pitchFamily="2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Playfair Display Black Italic" pitchFamily="2" charset="0"/>
              </a:rPr>
              <a:t>cực</a:t>
            </a:r>
            <a:endParaRPr lang="en-US" dirty="0">
              <a:solidFill>
                <a:srgbClr val="C00000"/>
              </a:solidFill>
              <a:latin typeface="Playfair Display Black 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0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534AF-E271-4B2F-8CB2-9FCBC184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2AB0B-2007-4FC6-8EE3-FB193265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8C0A0-FDBC-4DCF-BA40-0656ED01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49284CA9-2520-41CF-BBF8-51134259C7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" y="209323"/>
            <a:ext cx="12186523" cy="6283552"/>
          </a:xfrm>
        </p:spPr>
      </p:pic>
    </p:spTree>
    <p:extLst>
      <p:ext uri="{BB962C8B-B14F-4D97-AF65-F5344CB8AC3E}">
        <p14:creationId xmlns:p14="http://schemas.microsoft.com/office/powerpoint/2010/main" val="121657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F04A-D112-42B3-AC06-2B4C4A8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err="1"/>
              <a:t>Tốc</a:t>
            </a:r>
            <a:r>
              <a:rPr lang="en-GB" sz="4400" dirty="0"/>
              <a:t> </a:t>
            </a:r>
            <a:r>
              <a:rPr lang="en-GB" sz="4400" dirty="0" err="1"/>
              <a:t>độ</a:t>
            </a:r>
            <a:r>
              <a:rPr lang="en-GB" sz="4400" dirty="0"/>
              <a:t> </a:t>
            </a:r>
            <a:r>
              <a:rPr lang="en-GB" sz="4400" dirty="0" err="1"/>
              <a:t>làm</a:t>
            </a:r>
            <a:r>
              <a:rPr lang="en-GB" sz="4400" dirty="0"/>
              <a:t> t</a:t>
            </a:r>
            <a:r>
              <a:rPr lang="vi-VN" sz="4400" dirty="0"/>
              <a:t>ư</a:t>
            </a:r>
            <a:r>
              <a:rPr lang="en-GB" sz="4400" dirty="0" err="1"/>
              <a:t>ơi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81F3-184E-4F18-8462-21965E3D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/>
              <a:t>Tốc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làm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ơi</a:t>
            </a:r>
            <a:r>
              <a:rPr lang="en-GB" dirty="0"/>
              <a:t>/</a:t>
            </a:r>
            <a:r>
              <a:rPr lang="en-GB" dirty="0" err="1"/>
              <a:t>tốc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làm</a:t>
            </a:r>
            <a:r>
              <a:rPr lang="en-GB" dirty="0"/>
              <a:t> </a:t>
            </a:r>
            <a:r>
              <a:rPr lang="en-GB" dirty="0" err="1"/>
              <a:t>mới</a:t>
            </a:r>
            <a:r>
              <a:rPr lang="en-GB" dirty="0"/>
              <a:t> </a:t>
            </a:r>
            <a:r>
              <a:rPr lang="en-GB" i="1" dirty="0"/>
              <a:t>(fresh)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</a:t>
            </a:r>
            <a:r>
              <a:rPr lang="en-GB" dirty="0" err="1"/>
              <a:t>cập</a:t>
            </a:r>
            <a:r>
              <a:rPr lang="en-GB" dirty="0"/>
              <a:t> </a:t>
            </a:r>
            <a:r>
              <a:rPr lang="en-GB" dirty="0" err="1"/>
              <a:t>nhật</a:t>
            </a:r>
            <a:r>
              <a:rPr lang="en-GB" dirty="0"/>
              <a:t> </a:t>
            </a:r>
            <a:r>
              <a:rPr lang="en-GB" dirty="0" err="1"/>
              <a:t>khung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1 </a:t>
            </a:r>
            <a:r>
              <a:rPr lang="en-GB" dirty="0" err="1"/>
              <a:t>giây</a:t>
            </a:r>
            <a:r>
              <a:rPr lang="en-GB" dirty="0"/>
              <a:t> </a:t>
            </a:r>
            <a:r>
              <a:rPr lang="en-GB" i="1" dirty="0"/>
              <a:t>(Frame per second- FPS)</a:t>
            </a:r>
            <a:r>
              <a:rPr lang="en-GB" dirty="0"/>
              <a:t>. </a:t>
            </a:r>
            <a:r>
              <a:rPr lang="en-GB" dirty="0" err="1"/>
              <a:t>Tốc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càng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khả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chuyển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càng</a:t>
            </a:r>
            <a:r>
              <a:rPr lang="en-GB" dirty="0"/>
              <a:t> </a:t>
            </a:r>
            <a:r>
              <a:rPr lang="en-GB" dirty="0" err="1"/>
              <a:t>nhanh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24 </a:t>
            </a:r>
            <a:r>
              <a:rPr lang="en-GB" dirty="0" err="1"/>
              <a:t>hình</a:t>
            </a:r>
            <a:r>
              <a:rPr lang="en-GB" dirty="0"/>
              <a:t>/</a:t>
            </a:r>
            <a:r>
              <a:rPr lang="en-GB" dirty="0" err="1"/>
              <a:t>giây</a:t>
            </a:r>
            <a:r>
              <a:rPr lang="en-GB" dirty="0"/>
              <a:t>, 60 </a:t>
            </a:r>
            <a:r>
              <a:rPr lang="en-GB" dirty="0" err="1"/>
              <a:t>hình</a:t>
            </a:r>
            <a:r>
              <a:rPr lang="en-GB" dirty="0"/>
              <a:t>/</a:t>
            </a:r>
            <a:r>
              <a:rPr lang="en-GB" dirty="0" err="1"/>
              <a:t>giây</a:t>
            </a:r>
            <a:endParaRPr lang="en-GB" dirty="0"/>
          </a:p>
          <a:p>
            <a:r>
              <a:rPr lang="en-GB" dirty="0" err="1"/>
              <a:t>Ngoài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,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đ</a:t>
            </a:r>
            <a:r>
              <a:rPr lang="vi-VN" dirty="0"/>
              <a:t>ơ</a:t>
            </a:r>
            <a:r>
              <a:rPr lang="en-GB" dirty="0"/>
              <a:t>n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Hertz </a:t>
            </a:r>
            <a:r>
              <a:rPr lang="en-GB" i="1" dirty="0"/>
              <a:t>(Hz)</a:t>
            </a:r>
            <a:r>
              <a:rPr lang="en-GB" dirty="0"/>
              <a:t>, chu </a:t>
            </a:r>
            <a:r>
              <a:rPr lang="en-GB" dirty="0" err="1"/>
              <a:t>kỳ</a:t>
            </a:r>
            <a:r>
              <a:rPr lang="en-GB" dirty="0"/>
              <a:t>/</a:t>
            </a:r>
            <a:r>
              <a:rPr lang="en-GB" dirty="0" err="1"/>
              <a:t>giây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20925-671B-41F8-9F93-C2B18CCF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3652-C8E4-4F0E-8B04-11511811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6302-8E73-45FF-9E6C-5081ACF3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BBA0-F901-456C-B839-71EBDC77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err="1"/>
              <a:t>Độ</a:t>
            </a:r>
            <a:r>
              <a:rPr lang="en-GB" sz="4400" dirty="0"/>
              <a:t> </a:t>
            </a:r>
            <a:r>
              <a:rPr lang="en-GB" sz="4400" dirty="0" err="1"/>
              <a:t>phân</a:t>
            </a:r>
            <a:r>
              <a:rPr lang="en-GB" sz="4400" dirty="0"/>
              <a:t> </a:t>
            </a:r>
            <a:r>
              <a:rPr lang="en-GB" sz="4400" dirty="0" err="1"/>
              <a:t>giải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BFF1-90A0-4791-AA22-E95095E3D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phân</a:t>
            </a:r>
            <a:r>
              <a:rPr lang="en-GB" dirty="0"/>
              <a:t> </a:t>
            </a:r>
            <a:r>
              <a:rPr lang="en-GB" dirty="0" err="1"/>
              <a:t>giải</a:t>
            </a:r>
            <a:r>
              <a:rPr lang="en-GB" dirty="0"/>
              <a:t> </a:t>
            </a:r>
            <a:r>
              <a:rPr lang="en-GB" i="1" dirty="0"/>
              <a:t>(resolution)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tối</a:t>
            </a:r>
            <a:r>
              <a:rPr lang="en-GB" dirty="0"/>
              <a:t> </a:t>
            </a:r>
            <a:r>
              <a:rPr lang="en-GB" dirty="0" err="1"/>
              <a:t>đa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CRT.</a:t>
            </a:r>
          </a:p>
          <a:p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</a:t>
            </a:r>
            <a:r>
              <a:rPr lang="vi-VN" dirty="0"/>
              <a:t>ư</a:t>
            </a:r>
            <a:r>
              <a:rPr lang="en-GB" dirty="0" err="1"/>
              <a:t>ớc</a:t>
            </a:r>
            <a:r>
              <a:rPr lang="en-GB" dirty="0"/>
              <a:t> </a:t>
            </a:r>
            <a:r>
              <a:rPr lang="en-GB" dirty="0" err="1"/>
              <a:t>vật</a:t>
            </a:r>
            <a:r>
              <a:rPr lang="en-GB" dirty="0"/>
              <a:t> </a:t>
            </a:r>
            <a:r>
              <a:rPr lang="en-GB" dirty="0" err="1"/>
              <a:t>lý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dài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chéo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.</a:t>
            </a:r>
          </a:p>
          <a:p>
            <a:pPr lvl="1" fontAlgn="ctr"/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  <a:r>
              <a:rPr lang="en-US" dirty="0"/>
              <a:t>19 inch 1280 × 1024, 24 inch 1920 × 1200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0577F-825E-4010-A2CE-EE93EE7A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CD7B-00A2-4CE1-A458-9ABF694C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2E3EB-847D-4963-B8CA-2B606490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2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DD7937-F278-4477-968F-D4BD1635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Raster-Scan display</a:t>
            </a:r>
            <a:endParaRPr lang="en-US" sz="4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3502D-F9BF-44A6-AFCE-4A476DB02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dạng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(Raster-scan displays)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loại</a:t>
            </a:r>
            <a:r>
              <a:rPr lang="en-GB" dirty="0"/>
              <a:t> </a:t>
            </a:r>
            <a:r>
              <a:rPr lang="en-GB" dirty="0" err="1"/>
              <a:t>phổ</a:t>
            </a:r>
            <a:r>
              <a:rPr lang="en-GB" dirty="0"/>
              <a:t> </a:t>
            </a:r>
            <a:r>
              <a:rPr lang="en-GB" dirty="0" err="1"/>
              <a:t>biến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CRT.</a:t>
            </a:r>
          </a:p>
          <a:p>
            <a:r>
              <a:rPr lang="en-GB" dirty="0" err="1"/>
              <a:t>Chùm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quét</a:t>
            </a:r>
            <a:r>
              <a:rPr lang="en-GB" dirty="0"/>
              <a:t> </a:t>
            </a:r>
            <a:r>
              <a:rPr lang="en-GB" dirty="0" err="1"/>
              <a:t>ngang</a:t>
            </a:r>
            <a:r>
              <a:rPr lang="en-GB" dirty="0"/>
              <a:t> qua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, </a:t>
            </a:r>
            <a:r>
              <a:rPr lang="en-GB" dirty="0" err="1"/>
              <a:t>mỗi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1 </a:t>
            </a:r>
            <a:r>
              <a:rPr lang="en-GB" dirty="0" err="1"/>
              <a:t>dòng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xuống</a:t>
            </a:r>
            <a:r>
              <a:rPr lang="en-GB" dirty="0"/>
              <a:t> d</a:t>
            </a:r>
            <a:r>
              <a:rPr lang="vi-VN" dirty="0"/>
              <a:t>ư</a:t>
            </a:r>
            <a:r>
              <a:rPr lang="en-GB" dirty="0" err="1"/>
              <a:t>ới</a:t>
            </a:r>
            <a:r>
              <a:rPr lang="en-GB" dirty="0"/>
              <a:t> </a:t>
            </a:r>
            <a:r>
              <a:rPr lang="vi-VN" dirty="0"/>
              <a:t>tạo ra một mô hình các điểm được chiếu sáng.</a:t>
            </a:r>
            <a:endParaRPr lang="en-GB" dirty="0"/>
          </a:p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bật</a:t>
            </a:r>
            <a:r>
              <a:rPr lang="en-GB" dirty="0"/>
              <a:t> </a:t>
            </a:r>
            <a:r>
              <a:rPr lang="en-GB" dirty="0" err="1"/>
              <a:t>tắt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c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27C6-9384-4690-BFB6-EDD140D4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5E442-0322-4EF2-A912-728CB53A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B839B-96DD-4835-90AE-982F25D2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DD7937-F278-4477-968F-D4BD1635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Raster-Scan displays</a:t>
            </a:r>
            <a:endParaRPr lang="en-US" sz="2800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962881-4AE4-42A7-8F51-48AF88C79FB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3502D-F9BF-44A6-AFCE-4A476DB0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</a:t>
            </a:r>
            <a:r>
              <a:rPr lang="en-GB" sz="3100" dirty="0"/>
              <a:t>ia </a:t>
            </a:r>
            <a:r>
              <a:rPr lang="en-GB" sz="3100" dirty="0" err="1"/>
              <a:t>quét</a:t>
            </a:r>
            <a:r>
              <a:rPr lang="en-GB" sz="3100" dirty="0"/>
              <a:t> chia </a:t>
            </a:r>
            <a:r>
              <a:rPr lang="en-GB" sz="3100" dirty="0" err="1"/>
              <a:t>thành</a:t>
            </a:r>
            <a:r>
              <a:rPr lang="en-GB" sz="3100" dirty="0"/>
              <a:t> 2 </a:t>
            </a:r>
            <a:r>
              <a:rPr lang="en-GB" sz="3100" dirty="0" err="1"/>
              <a:t>loại</a:t>
            </a:r>
            <a:r>
              <a:rPr lang="en-GB" sz="3100" dirty="0"/>
              <a:t>:</a:t>
            </a:r>
          </a:p>
          <a:p>
            <a:pPr lvl="1"/>
            <a:r>
              <a:rPr lang="en-GB" sz="2900" dirty="0"/>
              <a:t>Tia </a:t>
            </a:r>
            <a:r>
              <a:rPr lang="en-GB" sz="2900" dirty="0" err="1"/>
              <a:t>hồi</a:t>
            </a:r>
            <a:r>
              <a:rPr lang="en-GB" sz="2900" dirty="0"/>
              <a:t> </a:t>
            </a:r>
            <a:r>
              <a:rPr lang="en-GB" sz="2900" dirty="0" err="1"/>
              <a:t>ngang</a:t>
            </a:r>
            <a:r>
              <a:rPr lang="en-GB" sz="2900" dirty="0"/>
              <a:t>: </a:t>
            </a:r>
            <a:r>
              <a:rPr lang="en-GB" sz="2900" dirty="0" err="1"/>
              <a:t>quét</a:t>
            </a:r>
            <a:r>
              <a:rPr lang="en-GB" sz="2900" dirty="0"/>
              <a:t> </a:t>
            </a:r>
            <a:r>
              <a:rPr lang="en-GB" sz="2900" dirty="0" err="1"/>
              <a:t>xong</a:t>
            </a:r>
            <a:r>
              <a:rPr lang="en-GB" sz="2900" dirty="0"/>
              <a:t> 1 </a:t>
            </a:r>
            <a:r>
              <a:rPr lang="en-GB" sz="2900" dirty="0" err="1"/>
              <a:t>dòng</a:t>
            </a:r>
            <a:r>
              <a:rPr lang="en-GB" sz="2900" dirty="0"/>
              <a:t>, </a:t>
            </a:r>
            <a:r>
              <a:rPr lang="en-GB" sz="2900" dirty="0" err="1"/>
              <a:t>tia</a:t>
            </a:r>
            <a:r>
              <a:rPr lang="en-GB" sz="2900" dirty="0"/>
              <a:t> </a:t>
            </a:r>
            <a:r>
              <a:rPr lang="en-GB" sz="2900" dirty="0" err="1"/>
              <a:t>điện</a:t>
            </a:r>
            <a:r>
              <a:rPr lang="en-GB" sz="2900" dirty="0"/>
              <a:t> </a:t>
            </a:r>
            <a:r>
              <a:rPr lang="en-GB" sz="2900" dirty="0" err="1"/>
              <a:t>tử</a:t>
            </a:r>
            <a:r>
              <a:rPr lang="en-GB" sz="2900" dirty="0"/>
              <a:t> </a:t>
            </a:r>
            <a:r>
              <a:rPr lang="en-GB" sz="2900" dirty="0" err="1"/>
              <a:t>trở</a:t>
            </a:r>
            <a:r>
              <a:rPr lang="en-GB" sz="2900" dirty="0"/>
              <a:t> </a:t>
            </a:r>
            <a:r>
              <a:rPr lang="en-GB" sz="2900" dirty="0" err="1"/>
              <a:t>về</a:t>
            </a:r>
            <a:r>
              <a:rPr lang="en-GB" sz="2900" dirty="0"/>
              <a:t> </a:t>
            </a:r>
            <a:r>
              <a:rPr lang="en-GB" sz="2900" dirty="0" err="1"/>
              <a:t>bên</a:t>
            </a:r>
            <a:r>
              <a:rPr lang="en-GB" sz="2900" dirty="0"/>
              <a:t> </a:t>
            </a:r>
            <a:r>
              <a:rPr lang="en-GB" sz="2900" dirty="0" err="1"/>
              <a:t>trái</a:t>
            </a:r>
            <a:r>
              <a:rPr lang="en-GB" sz="2900" dirty="0"/>
              <a:t> </a:t>
            </a:r>
            <a:r>
              <a:rPr lang="en-GB" sz="2900" dirty="0" err="1"/>
              <a:t>để</a:t>
            </a:r>
            <a:r>
              <a:rPr lang="en-GB" sz="2900" dirty="0"/>
              <a:t> </a:t>
            </a:r>
            <a:r>
              <a:rPr lang="en-GB" sz="2900" dirty="0" err="1"/>
              <a:t>quét</a:t>
            </a:r>
            <a:r>
              <a:rPr lang="en-GB" sz="2900" dirty="0"/>
              <a:t> </a:t>
            </a:r>
            <a:r>
              <a:rPr lang="en-GB" sz="2900" dirty="0" err="1"/>
              <a:t>dòng</a:t>
            </a:r>
            <a:r>
              <a:rPr lang="en-GB" sz="2900" dirty="0"/>
              <a:t> </a:t>
            </a:r>
            <a:r>
              <a:rPr lang="en-GB" sz="2900" dirty="0" err="1"/>
              <a:t>kế</a:t>
            </a:r>
            <a:r>
              <a:rPr lang="en-GB" sz="2900" dirty="0"/>
              <a:t> </a:t>
            </a:r>
            <a:r>
              <a:rPr lang="en-GB" sz="2900" dirty="0" err="1"/>
              <a:t>tiếp</a:t>
            </a:r>
            <a:r>
              <a:rPr lang="en-GB" sz="2900" dirty="0"/>
              <a:t>.</a:t>
            </a:r>
          </a:p>
          <a:p>
            <a:pPr lvl="1"/>
            <a:r>
              <a:rPr lang="en-GB" sz="2900" dirty="0"/>
              <a:t>Tia </a:t>
            </a:r>
            <a:r>
              <a:rPr lang="en-GB" sz="2900" dirty="0" err="1"/>
              <a:t>hồi</a:t>
            </a:r>
            <a:r>
              <a:rPr lang="en-GB" sz="2900" dirty="0"/>
              <a:t> </a:t>
            </a:r>
            <a:r>
              <a:rPr lang="en-GB" sz="2900" dirty="0" err="1"/>
              <a:t>dọc</a:t>
            </a:r>
            <a:r>
              <a:rPr lang="en-GB" sz="2900" dirty="0"/>
              <a:t>: </a:t>
            </a:r>
            <a:r>
              <a:rPr lang="en-GB" sz="2900" dirty="0" err="1"/>
              <a:t>quét</a:t>
            </a:r>
            <a:r>
              <a:rPr lang="en-GB" sz="2900" dirty="0"/>
              <a:t> </a:t>
            </a:r>
            <a:r>
              <a:rPr lang="en-GB" sz="2900" dirty="0" err="1"/>
              <a:t>xong</a:t>
            </a:r>
            <a:r>
              <a:rPr lang="en-GB" sz="2900" dirty="0"/>
              <a:t> </a:t>
            </a:r>
            <a:r>
              <a:rPr lang="en-GB" sz="2900" dirty="0" err="1"/>
              <a:t>dòng</a:t>
            </a:r>
            <a:r>
              <a:rPr lang="en-GB" sz="2900" dirty="0"/>
              <a:t> </a:t>
            </a:r>
            <a:r>
              <a:rPr lang="en-GB" sz="2900" dirty="0" err="1"/>
              <a:t>cuối</a:t>
            </a:r>
            <a:r>
              <a:rPr lang="en-GB" sz="2900" dirty="0"/>
              <a:t> </a:t>
            </a:r>
            <a:r>
              <a:rPr lang="en-GB" sz="2900" dirty="0" err="1"/>
              <a:t>của</a:t>
            </a:r>
            <a:r>
              <a:rPr lang="en-GB" sz="2900" dirty="0"/>
              <a:t> </a:t>
            </a:r>
            <a:r>
              <a:rPr lang="en-GB" sz="2900" dirty="0" err="1"/>
              <a:t>mỗi</a:t>
            </a:r>
            <a:r>
              <a:rPr lang="en-GB" sz="2900" dirty="0"/>
              <a:t> frame, </a:t>
            </a:r>
            <a:r>
              <a:rPr lang="en-GB" sz="2900" dirty="0" err="1"/>
              <a:t>tia</a:t>
            </a:r>
            <a:r>
              <a:rPr lang="en-GB" sz="2900" dirty="0"/>
              <a:t> </a:t>
            </a:r>
            <a:r>
              <a:rPr lang="en-GB" sz="2900" dirty="0" err="1"/>
              <a:t>điện</a:t>
            </a:r>
            <a:r>
              <a:rPr lang="en-GB" sz="2900" dirty="0"/>
              <a:t> </a:t>
            </a:r>
            <a:r>
              <a:rPr lang="en-GB" sz="2900" dirty="0" err="1"/>
              <a:t>tử</a:t>
            </a:r>
            <a:r>
              <a:rPr lang="en-GB" sz="2900" dirty="0"/>
              <a:t> quay </a:t>
            </a:r>
            <a:r>
              <a:rPr lang="en-GB" sz="2900" dirty="0" err="1"/>
              <a:t>trở</a:t>
            </a:r>
            <a:r>
              <a:rPr lang="en-GB" sz="2900" dirty="0"/>
              <a:t> </a:t>
            </a:r>
            <a:r>
              <a:rPr lang="en-GB" sz="2900" dirty="0" err="1"/>
              <a:t>về</a:t>
            </a:r>
            <a:r>
              <a:rPr lang="en-GB" sz="2900" dirty="0"/>
              <a:t> </a:t>
            </a:r>
            <a:r>
              <a:rPr lang="en-GB" sz="2900" dirty="0" err="1"/>
              <a:t>góc</a:t>
            </a:r>
            <a:r>
              <a:rPr lang="en-GB" sz="2900" dirty="0"/>
              <a:t> </a:t>
            </a:r>
            <a:r>
              <a:rPr lang="en-GB" sz="2900" dirty="0" err="1"/>
              <a:t>trên</a:t>
            </a:r>
            <a:r>
              <a:rPr lang="en-GB" sz="2900" dirty="0"/>
              <a:t> </a:t>
            </a:r>
            <a:r>
              <a:rPr lang="en-GB" sz="2900" dirty="0" err="1"/>
              <a:t>bên</a:t>
            </a:r>
            <a:r>
              <a:rPr lang="en-GB" sz="2900" dirty="0"/>
              <a:t> </a:t>
            </a:r>
            <a:r>
              <a:rPr lang="en-GB" sz="2900" dirty="0" err="1"/>
              <a:t>trái</a:t>
            </a:r>
            <a:r>
              <a:rPr lang="en-GB" sz="2900" dirty="0"/>
              <a:t> </a:t>
            </a:r>
            <a:r>
              <a:rPr lang="en-GB" sz="2900" dirty="0" err="1"/>
              <a:t>màn</a:t>
            </a:r>
            <a:r>
              <a:rPr lang="en-GB" sz="2900" dirty="0"/>
              <a:t> </a:t>
            </a:r>
            <a:r>
              <a:rPr lang="en-GB" sz="2900" dirty="0" err="1"/>
              <a:t>hình</a:t>
            </a:r>
            <a:r>
              <a:rPr lang="en-GB" sz="2900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27C6-9384-4690-BFB6-EDD140D4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5E442-0322-4EF2-A912-728CB53A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B839B-96DD-4835-90AE-982F25D2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18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D9FA1C-7A84-4A59-A416-E226119718AB}"/>
              </a:ext>
            </a:extLst>
          </p:cNvPr>
          <p:cNvCxnSpPr>
            <a:cxnSpLocks/>
          </p:cNvCxnSpPr>
          <p:nvPr/>
        </p:nvCxnSpPr>
        <p:spPr>
          <a:xfrm flipH="1">
            <a:off x="5373858" y="1252025"/>
            <a:ext cx="5781822" cy="74324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8AA3F5-482D-4979-A498-41E7821E3DC8}"/>
              </a:ext>
            </a:extLst>
          </p:cNvPr>
          <p:cNvCxnSpPr>
            <a:cxnSpLocks/>
          </p:cNvCxnSpPr>
          <p:nvPr/>
        </p:nvCxnSpPr>
        <p:spPr>
          <a:xfrm flipH="1">
            <a:off x="5373858" y="1966105"/>
            <a:ext cx="5781822" cy="74324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81C1DD-1461-42D8-89EE-4F37A3CC7E23}"/>
              </a:ext>
            </a:extLst>
          </p:cNvPr>
          <p:cNvCxnSpPr>
            <a:cxnSpLocks/>
          </p:cNvCxnSpPr>
          <p:nvPr/>
        </p:nvCxnSpPr>
        <p:spPr>
          <a:xfrm flipH="1">
            <a:off x="5346897" y="2745672"/>
            <a:ext cx="5781822" cy="74324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63509D-856E-4F8B-8AA3-BC4EBD6E9C5E}"/>
              </a:ext>
            </a:extLst>
          </p:cNvPr>
          <p:cNvCxnSpPr>
            <a:cxnSpLocks/>
          </p:cNvCxnSpPr>
          <p:nvPr/>
        </p:nvCxnSpPr>
        <p:spPr>
          <a:xfrm flipH="1">
            <a:off x="5360965" y="4847573"/>
            <a:ext cx="5781822" cy="74324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A682A-CF39-4C91-8907-0B98BEE2AC76}"/>
              </a:ext>
            </a:extLst>
          </p:cNvPr>
          <p:cNvCxnSpPr/>
          <p:nvPr/>
        </p:nvCxnSpPr>
        <p:spPr>
          <a:xfrm>
            <a:off x="5373858" y="1252025"/>
            <a:ext cx="578182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34C2B0-3FAA-4B30-BF91-5D31C6CE38AD}"/>
              </a:ext>
            </a:extLst>
          </p:cNvPr>
          <p:cNvCxnSpPr/>
          <p:nvPr/>
        </p:nvCxnSpPr>
        <p:spPr>
          <a:xfrm>
            <a:off x="5373858" y="1981200"/>
            <a:ext cx="578182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642B6-B0F6-464E-BE0A-D06DD2AFBCAB}"/>
              </a:ext>
            </a:extLst>
          </p:cNvPr>
          <p:cNvCxnSpPr/>
          <p:nvPr/>
        </p:nvCxnSpPr>
        <p:spPr>
          <a:xfrm>
            <a:off x="5373858" y="2726788"/>
            <a:ext cx="578182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24FBF5-D6BA-45C8-AF57-C647D346753E}"/>
              </a:ext>
            </a:extLst>
          </p:cNvPr>
          <p:cNvCxnSpPr/>
          <p:nvPr/>
        </p:nvCxnSpPr>
        <p:spPr>
          <a:xfrm>
            <a:off x="5373858" y="4865077"/>
            <a:ext cx="578182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937D2D-5ADE-4F22-BF3D-7BB6374B95C3}"/>
              </a:ext>
            </a:extLst>
          </p:cNvPr>
          <p:cNvCxnSpPr/>
          <p:nvPr/>
        </p:nvCxnSpPr>
        <p:spPr>
          <a:xfrm>
            <a:off x="5373858" y="5596597"/>
            <a:ext cx="5781822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B48B17-69EA-4579-AE43-2BD20CA02F50}"/>
              </a:ext>
            </a:extLst>
          </p:cNvPr>
          <p:cNvCxnSpPr>
            <a:cxnSpLocks/>
          </p:cNvCxnSpPr>
          <p:nvPr/>
        </p:nvCxnSpPr>
        <p:spPr>
          <a:xfrm flipH="1" flipV="1">
            <a:off x="5373858" y="1295257"/>
            <a:ext cx="5754861" cy="4295559"/>
          </a:xfrm>
          <a:prstGeom prst="straightConnector1">
            <a:avLst/>
          </a:prstGeom>
          <a:ln w="28575"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9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950F-F233-4D55-94E9-8BC80B04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Raster-Scan displays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1724-8A3C-4558-B892-9839FE7F8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800" dirty="0" err="1"/>
              <a:t>Kỹ</a:t>
            </a:r>
            <a:r>
              <a:rPr lang="en-GB" sz="2800" dirty="0"/>
              <a:t> </a:t>
            </a:r>
            <a:r>
              <a:rPr lang="en-GB" sz="2800" dirty="0" err="1"/>
              <a:t>thuật</a:t>
            </a:r>
            <a:r>
              <a:rPr lang="en-GB" sz="2800" dirty="0"/>
              <a:t> </a:t>
            </a:r>
            <a:r>
              <a:rPr lang="en-GB" sz="2800" dirty="0" err="1"/>
              <a:t>làm</a:t>
            </a:r>
            <a:r>
              <a:rPr lang="en-GB" sz="2800" dirty="0"/>
              <a:t> t</a:t>
            </a:r>
            <a:r>
              <a:rPr lang="vi-VN" sz="2800" dirty="0"/>
              <a:t>ư</a:t>
            </a:r>
            <a:r>
              <a:rPr lang="en-GB" sz="2800" dirty="0" err="1"/>
              <a:t>ơi</a:t>
            </a:r>
            <a:r>
              <a:rPr lang="en-GB" sz="2800" dirty="0"/>
              <a:t> xen </a:t>
            </a:r>
            <a:r>
              <a:rPr lang="en-GB" sz="2800" dirty="0" err="1"/>
              <a:t>kẽ</a:t>
            </a:r>
            <a:r>
              <a:rPr lang="en-GB" sz="2800" dirty="0"/>
              <a:t> </a:t>
            </a:r>
            <a:r>
              <a:rPr lang="en-GB" sz="2800" i="1" dirty="0"/>
              <a:t>(interlaced refresh)</a:t>
            </a:r>
            <a:r>
              <a:rPr lang="en-GB" sz="2800" dirty="0"/>
              <a:t> </a:t>
            </a:r>
            <a:r>
              <a:rPr lang="en-GB" sz="2800" dirty="0" err="1"/>
              <a:t>dùng</a:t>
            </a:r>
            <a:r>
              <a:rPr lang="en-GB" sz="2800" dirty="0"/>
              <a:t> </a:t>
            </a:r>
            <a:r>
              <a:rPr lang="en-GB" sz="2800" dirty="0" err="1"/>
              <a:t>cho</a:t>
            </a:r>
            <a:r>
              <a:rPr lang="en-GB" sz="2800" dirty="0"/>
              <a:t> </a:t>
            </a:r>
            <a:r>
              <a:rPr lang="en-GB" sz="2800" dirty="0" err="1"/>
              <a:t>loại</a:t>
            </a:r>
            <a:r>
              <a:rPr lang="en-GB" sz="2800" dirty="0"/>
              <a:t> </a:t>
            </a:r>
            <a:r>
              <a:rPr lang="en-GB" sz="2800" dirty="0" err="1"/>
              <a:t>màn</a:t>
            </a:r>
            <a:r>
              <a:rPr lang="en-GB" sz="2800" dirty="0"/>
              <a:t>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có</a:t>
            </a:r>
            <a:r>
              <a:rPr lang="en-GB" sz="2800" dirty="0"/>
              <a:t> </a:t>
            </a:r>
            <a:r>
              <a:rPr lang="en-GB" sz="2800" dirty="0" err="1"/>
              <a:t>tốc</a:t>
            </a:r>
            <a:r>
              <a:rPr lang="en-GB" sz="2800" dirty="0"/>
              <a:t> </a:t>
            </a:r>
            <a:r>
              <a:rPr lang="en-GB" sz="2800" dirty="0" err="1"/>
              <a:t>độ</a:t>
            </a:r>
            <a:r>
              <a:rPr lang="en-GB" sz="2800" dirty="0"/>
              <a:t> </a:t>
            </a:r>
            <a:r>
              <a:rPr lang="en-GB" sz="2800" dirty="0" err="1"/>
              <a:t>làm</a:t>
            </a:r>
            <a:r>
              <a:rPr lang="en-GB" sz="2800" dirty="0"/>
              <a:t> </a:t>
            </a:r>
            <a:r>
              <a:rPr lang="en-GB" sz="2800" dirty="0" err="1"/>
              <a:t>tươi</a:t>
            </a:r>
            <a:r>
              <a:rPr lang="en-GB" sz="2800" dirty="0"/>
              <a:t> </a:t>
            </a:r>
            <a:r>
              <a:rPr lang="en-GB" sz="2800" dirty="0" err="1"/>
              <a:t>thấp</a:t>
            </a:r>
            <a:endParaRPr lang="en-GB" sz="2800" dirty="0"/>
          </a:p>
          <a:p>
            <a:r>
              <a:rPr lang="en-GB" sz="2800" dirty="0" err="1"/>
              <a:t>Kỹ</a:t>
            </a:r>
            <a:r>
              <a:rPr lang="en-GB" sz="2800" dirty="0"/>
              <a:t> </a:t>
            </a:r>
            <a:r>
              <a:rPr lang="en-GB" sz="2800" dirty="0" err="1"/>
              <a:t>thuật</a:t>
            </a:r>
            <a:r>
              <a:rPr lang="en-GB" sz="2800" dirty="0"/>
              <a:t> </a:t>
            </a:r>
            <a:r>
              <a:rPr lang="en-GB" sz="2800" dirty="0" err="1"/>
              <a:t>làm</a:t>
            </a:r>
            <a:r>
              <a:rPr lang="en-GB" sz="2800" dirty="0"/>
              <a:t> </a:t>
            </a:r>
            <a:r>
              <a:rPr lang="en-GB" sz="2800" dirty="0" err="1"/>
              <a:t>tươi</a:t>
            </a:r>
            <a:r>
              <a:rPr lang="en-GB" sz="2800" dirty="0"/>
              <a:t> </a:t>
            </a:r>
            <a:r>
              <a:rPr lang="en-GB" sz="2800" i="1" dirty="0"/>
              <a:t>(non-interlaced/</a:t>
            </a:r>
            <a:r>
              <a:rPr lang="en-GB" sz="2800" i="1" dirty="0" err="1"/>
              <a:t>proressive</a:t>
            </a:r>
            <a:r>
              <a:rPr lang="en-GB" sz="2800" i="1" dirty="0"/>
              <a:t> refresh</a:t>
            </a:r>
            <a:r>
              <a:rPr lang="en-GB" sz="2400" i="1" dirty="0"/>
              <a:t>)</a:t>
            </a:r>
            <a:endParaRPr lang="en-US" sz="24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F2FB8-19F6-48BA-8392-5341DD76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71D75-0511-46F7-90FF-B60CFACA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470E-0EDB-49A9-AD27-F5CFB9F2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19</a:t>
            </a:fld>
            <a:endParaRPr lang="en-US"/>
          </a:p>
        </p:txBody>
      </p:sp>
      <p:pic>
        <p:nvPicPr>
          <p:cNvPr id="35" name="Picture 34" descr="A picture containing cat&#10;&#10;Description automatically generated">
            <a:extLst>
              <a:ext uri="{FF2B5EF4-FFF2-40B4-BE49-F238E27FC236}">
                <a16:creationId xmlns:a16="http://schemas.microsoft.com/office/drawing/2014/main" id="{808358FE-6F2E-4591-B3B0-00AAE5A86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1"/>
          <a:stretch/>
        </p:blipFill>
        <p:spPr>
          <a:xfrm>
            <a:off x="2319411" y="1576108"/>
            <a:ext cx="7553178" cy="31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6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8D90-624A-476E-8D8D-CAB7A345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Nội</a:t>
            </a:r>
            <a:r>
              <a:rPr lang="en-GB" dirty="0"/>
              <a:t>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C96D-0505-4759-9C1B-2E22FAA0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khái</a:t>
            </a:r>
            <a:r>
              <a:rPr lang="en-GB" dirty="0"/>
              <a:t> </a:t>
            </a:r>
            <a:r>
              <a:rPr lang="en-GB" dirty="0" err="1"/>
              <a:t>niệm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Lịch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phát</a:t>
            </a:r>
            <a:r>
              <a:rPr lang="en-GB" dirty="0"/>
              <a:t> </a:t>
            </a:r>
            <a:r>
              <a:rPr lang="en-GB" dirty="0" err="1"/>
              <a:t>triển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Hệ</a:t>
            </a:r>
            <a:r>
              <a:rPr lang="en-GB" dirty="0"/>
              <a:t> đ </a:t>
            </a:r>
            <a:r>
              <a:rPr lang="en-GB" dirty="0" err="1"/>
              <a:t>họa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DE28F-ED17-46AF-AC96-C49EDCDE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138EE-A59D-4901-9042-435A61B6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6ABC7-E999-406E-91A0-736FF94D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5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0EA70D-518C-4499-9C21-D889A769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err="1"/>
              <a:t>Điểm</a:t>
            </a:r>
            <a:r>
              <a:rPr lang="en-GB" sz="4400" dirty="0"/>
              <a:t> </a:t>
            </a:r>
            <a:r>
              <a:rPr lang="en-GB" sz="4400" dirty="0" err="1"/>
              <a:t>ảnh</a:t>
            </a:r>
            <a:endParaRPr lang="en-US" sz="4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595014-58B5-470D-8180-A40BAF17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gọi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pixel.</a:t>
            </a:r>
          </a:p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tin </a:t>
            </a:r>
            <a:r>
              <a:rPr lang="en-GB" dirty="0" err="1"/>
              <a:t>về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lưu</a:t>
            </a:r>
            <a:r>
              <a:rPr lang="en-GB" dirty="0"/>
              <a:t> </a:t>
            </a:r>
            <a:r>
              <a:rPr lang="en-GB" dirty="0" err="1"/>
              <a:t>trữ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nhớ</a:t>
            </a:r>
            <a:r>
              <a:rPr lang="en-GB" dirty="0"/>
              <a:t> </a:t>
            </a:r>
            <a:r>
              <a:rPr lang="en-GB" dirty="0" err="1"/>
              <a:t>gọi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đệm</a:t>
            </a:r>
            <a:r>
              <a:rPr lang="en-GB" dirty="0"/>
              <a:t> </a:t>
            </a:r>
            <a:r>
              <a:rPr lang="en-GB" dirty="0" err="1"/>
              <a:t>làm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ơi</a:t>
            </a:r>
            <a:r>
              <a:rPr lang="en-GB" dirty="0"/>
              <a:t> </a:t>
            </a:r>
            <a:r>
              <a:rPr lang="en-GB" i="1" dirty="0"/>
              <a:t>(refresh buffer)</a:t>
            </a:r>
            <a:r>
              <a:rPr lang="en-GB" dirty="0"/>
              <a:t> hay </a:t>
            </a:r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đệm</a:t>
            </a:r>
            <a:r>
              <a:rPr lang="en-GB" dirty="0"/>
              <a:t> </a:t>
            </a:r>
            <a:r>
              <a:rPr lang="en-GB" dirty="0" err="1"/>
              <a:t>khung</a:t>
            </a:r>
            <a:r>
              <a:rPr lang="en-GB" dirty="0"/>
              <a:t> </a:t>
            </a:r>
            <a:r>
              <a:rPr lang="en-GB" i="1" dirty="0"/>
              <a:t>(frame buffer)</a:t>
            </a:r>
            <a:r>
              <a:rPr lang="en-GB" dirty="0"/>
              <a:t>.</a:t>
            </a:r>
          </a:p>
          <a:p>
            <a:r>
              <a:rPr lang="en-GB" dirty="0" err="1"/>
              <a:t>Vùng</a:t>
            </a:r>
            <a:r>
              <a:rPr lang="en-GB" dirty="0"/>
              <a:t> </a:t>
            </a:r>
            <a:r>
              <a:rPr lang="en-GB" dirty="0" err="1"/>
              <a:t>nhớ</a:t>
            </a:r>
            <a:r>
              <a:rPr lang="en-GB" dirty="0"/>
              <a:t> </a:t>
            </a:r>
            <a:r>
              <a:rPr lang="en-GB" dirty="0" err="1"/>
              <a:t>này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trữ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giá</a:t>
            </a:r>
            <a:r>
              <a:rPr lang="en-GB" dirty="0"/>
              <a:t> </a:t>
            </a:r>
            <a:r>
              <a:rPr lang="en-GB" dirty="0" err="1"/>
              <a:t>trị</a:t>
            </a:r>
            <a:r>
              <a:rPr lang="en-GB" dirty="0"/>
              <a:t> c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toàn</a:t>
            </a:r>
            <a:r>
              <a:rPr lang="en-GB" dirty="0"/>
              <a:t> </a:t>
            </a:r>
            <a:r>
              <a:rPr lang="en-GB" dirty="0" err="1"/>
              <a:t>bộ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EEBF-8ABF-4E67-8E11-D3C582F20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4FEA9-194A-431C-97C4-935D3C42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2A0F3-8EB8-49A1-AC9B-BBF7ACB6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AF78A0-5565-4614-9F1B-17190E33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Raster-Scan displays</a:t>
            </a:r>
            <a:endParaRPr lang="en-US" sz="2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76E4EA-AF51-4FC4-998B-6136F90DB99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A57AB8-B97F-43CD-9EF1-584C81350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quét</a:t>
            </a:r>
            <a:r>
              <a:rPr lang="en-GB" dirty="0"/>
              <a:t> raster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d</a:t>
            </a:r>
            <a:r>
              <a:rPr lang="vi-VN" dirty="0"/>
              <a:t>ư</a:t>
            </a:r>
            <a:r>
              <a:rPr lang="en-GB" dirty="0" err="1"/>
              <a:t>ới</a:t>
            </a:r>
            <a:r>
              <a:rPr lang="en-GB" dirty="0"/>
              <a:t> </a:t>
            </a:r>
            <a:r>
              <a:rPr lang="en-GB" dirty="0" err="1"/>
              <a:t>dạng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rời</a:t>
            </a:r>
            <a:r>
              <a:rPr lang="en-GB" dirty="0"/>
              <a:t> </a:t>
            </a:r>
            <a:r>
              <a:rPr lang="en-GB" dirty="0" err="1"/>
              <a:t>rạc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1EE41-2B2B-4574-8DB5-1DAB7BEA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DC062-2F66-4A1C-9E06-5B3DDEA7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A194C-7D91-4AAD-8BD2-DBB3536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21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8AE1277-ECD9-4E2F-915A-9596E947647B}"/>
              </a:ext>
            </a:extLst>
          </p:cNvPr>
          <p:cNvSpPr/>
          <p:nvPr/>
        </p:nvSpPr>
        <p:spPr>
          <a:xfrm>
            <a:off x="5183188" y="1731084"/>
            <a:ext cx="6183864" cy="4536362"/>
          </a:xfrm>
          <a:prstGeom prst="rect">
            <a:avLst/>
          </a:prstGeom>
          <a:blipFill>
            <a:blip r:embed="rId3" cstate="print"/>
            <a:stretch>
              <a:fillRect l="-8495" r="-8337" b="-1691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45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3D09-1C3B-4B16-A55E-71ABBA65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Raster-Scan displays</a:t>
            </a:r>
            <a:endParaRPr lang="en-US" sz="280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1758634-EF8B-4504-8410-E4BF776F602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1CA9163-D666-4C7B-98C2-A751E7042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Mỗi</a:t>
            </a:r>
            <a:r>
              <a:rPr lang="en-GB" dirty="0"/>
              <a:t>  pixel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trữ</a:t>
            </a:r>
            <a:r>
              <a:rPr lang="en-GB" dirty="0"/>
              <a:t> 1 bit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hai</a:t>
            </a:r>
            <a:r>
              <a:rPr lang="en-GB" dirty="0"/>
              <a:t> </a:t>
            </a:r>
            <a:r>
              <a:rPr lang="en-GB" dirty="0" err="1"/>
              <a:t>trạng</a:t>
            </a:r>
            <a:r>
              <a:rPr lang="en-GB" dirty="0"/>
              <a:t> </a:t>
            </a:r>
            <a:r>
              <a:rPr lang="en-GB" dirty="0" err="1"/>
              <a:t>thái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Bật</a:t>
            </a:r>
            <a:r>
              <a:rPr lang="en-GB" dirty="0"/>
              <a:t> – </a:t>
            </a:r>
            <a:r>
              <a:rPr lang="en-GB" dirty="0" err="1"/>
              <a:t>sáng</a:t>
            </a:r>
            <a:endParaRPr lang="en-GB" dirty="0"/>
          </a:p>
          <a:p>
            <a:pPr lvl="1"/>
            <a:r>
              <a:rPr lang="en-GB" dirty="0" err="1"/>
              <a:t>Tắt</a:t>
            </a:r>
            <a:r>
              <a:rPr lang="en-GB" dirty="0"/>
              <a:t> – </a:t>
            </a:r>
            <a:r>
              <a:rPr lang="en-GB" dirty="0" err="1"/>
              <a:t>tối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B84F-0323-470C-B917-DB058BDE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F7C9C-0076-4B8D-9F27-61A5C362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0A09C-4871-48D1-AFEF-9737A14B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2" descr="A picture containing building, large, clock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77616E8-2744-476E-B2C1-6A1DF8BE6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0"/>
          <a:stretch/>
        </p:blipFill>
        <p:spPr>
          <a:xfrm>
            <a:off x="5205527" y="1616075"/>
            <a:ext cx="694837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BBA0-F901-456C-B839-71EBDC77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Pixel Aspect Ratio-PAR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BFF1-90A0-4791-AA22-E95095E3D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Tỷ</a:t>
            </a:r>
            <a:r>
              <a:rPr lang="en-GB" dirty="0"/>
              <a:t> </a:t>
            </a:r>
            <a:r>
              <a:rPr lang="en-GB" dirty="0" err="1"/>
              <a:t>lệ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ngang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dọc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  <a:r>
              <a:rPr lang="en-GB" dirty="0" err="1"/>
              <a:t>Tỷ</a:t>
            </a:r>
            <a:r>
              <a:rPr lang="en-GB" dirty="0"/>
              <a:t> </a:t>
            </a:r>
            <a:r>
              <a:rPr lang="en-GB" dirty="0" err="1"/>
              <a:t>lệ</a:t>
            </a:r>
            <a:r>
              <a:rPr lang="en-GB" dirty="0"/>
              <a:t> </a:t>
            </a:r>
            <a:r>
              <a:rPr lang="en-GB" dirty="0" err="1"/>
              <a:t>ph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¾ </a:t>
            </a:r>
            <a:r>
              <a:rPr lang="en-GB" dirty="0" err="1"/>
              <a:t>nghĩa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3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dọc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cùng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dài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4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ngành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0577F-825E-4010-A2CE-EE93EE7A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ECD7B-00A2-4CE1-A458-9ABF694C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2E3EB-847D-4963-B8CA-2B606490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 descr="A picture containing square&#10;&#10;Description automatically generated">
            <a:extLst>
              <a:ext uri="{FF2B5EF4-FFF2-40B4-BE49-F238E27FC236}">
                <a16:creationId xmlns:a16="http://schemas.microsoft.com/office/drawing/2014/main" id="{68F1D050-79A0-461C-A0F4-5E2ACFAB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00" y="2682875"/>
            <a:ext cx="2520000" cy="2520000"/>
          </a:xfrm>
          <a:prstGeom prst="rect">
            <a:avLst/>
          </a:prstGeom>
        </p:spPr>
      </p:pic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C8BF387-A4FD-4EDC-9D79-4D4BE01C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02" y="2682875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219-D88F-40BB-B800-93D31B9A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 Aspect Ratio-FAR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88EA80-64D7-4D0D-B710-FA2917BF994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5B2E-FDAC-4D26-9DE8-D0BC63112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Tỷ</a:t>
            </a:r>
            <a:r>
              <a:rPr lang="en-GB" dirty="0"/>
              <a:t> </a:t>
            </a:r>
            <a:r>
              <a:rPr lang="en-GB" dirty="0" err="1"/>
              <a:t>lệ</a:t>
            </a:r>
            <a:r>
              <a:rPr lang="en-GB" dirty="0"/>
              <a:t> </a:t>
            </a:r>
            <a:r>
              <a:rPr lang="en-GB" dirty="0" err="1"/>
              <a:t>khung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tỷ</a:t>
            </a:r>
            <a:r>
              <a:rPr lang="en-GB" dirty="0"/>
              <a:t> </a:t>
            </a:r>
            <a:r>
              <a:rPr lang="en-GB" dirty="0" err="1"/>
              <a:t>lệ</a:t>
            </a:r>
            <a:r>
              <a:rPr lang="en-GB" dirty="0"/>
              <a:t> </a:t>
            </a:r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</a:t>
            </a:r>
            <a:r>
              <a:rPr lang="vi-VN" dirty="0"/>
              <a:t>ư</a:t>
            </a:r>
            <a:r>
              <a:rPr lang="en-GB" dirty="0" err="1"/>
              <a:t>ớc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ngang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chiều</a:t>
            </a:r>
            <a:r>
              <a:rPr lang="en-GB" dirty="0"/>
              <a:t> </a:t>
            </a:r>
            <a:r>
              <a:rPr lang="en-GB" dirty="0" err="1"/>
              <a:t>dọc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.</a:t>
            </a:r>
          </a:p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TV  ¾, HDTV 16/9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7882-5A7A-4FC8-82C2-87B883AB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7DA6-086F-43DA-8ECD-311C3654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607D-A7EE-40E2-A9A5-46E2C94B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842FA47-1C47-459F-8CA4-7BFAE9CD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5" y="0"/>
            <a:ext cx="5224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DF5BE2-3160-4763-BD81-C5CA47DF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70DEA7-1D8A-4B8A-AF39-07893EDB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trắng</a:t>
            </a:r>
            <a:r>
              <a:rPr lang="en-GB" dirty="0"/>
              <a:t> </a:t>
            </a:r>
            <a:r>
              <a:rPr lang="en-GB" dirty="0" err="1"/>
              <a:t>đen</a:t>
            </a:r>
            <a:r>
              <a:rPr lang="en-GB" dirty="0"/>
              <a:t>, </a:t>
            </a:r>
            <a:r>
              <a:rPr lang="en-GB" dirty="0" err="1"/>
              <a:t>mỗi</a:t>
            </a:r>
            <a:r>
              <a:rPr lang="en-GB" dirty="0"/>
              <a:t> pixel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thông</a:t>
            </a:r>
            <a:r>
              <a:rPr lang="en-GB" dirty="0"/>
              <a:t> tin </a:t>
            </a:r>
            <a:r>
              <a:rPr lang="en-GB" dirty="0" err="1"/>
              <a:t>bởi</a:t>
            </a:r>
            <a:r>
              <a:rPr lang="en-GB" dirty="0"/>
              <a:t> 1-bit (t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2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trắng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đen</a:t>
            </a:r>
            <a:r>
              <a:rPr lang="en-GB" dirty="0"/>
              <a:t>).</a:t>
            </a:r>
          </a:p>
          <a:p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,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định</a:t>
            </a:r>
            <a:r>
              <a:rPr lang="en-GB" dirty="0"/>
              <a:t> </a:t>
            </a:r>
            <a:r>
              <a:rPr lang="en-GB" dirty="0" err="1"/>
              <a:t>nghĩa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. </a:t>
            </a:r>
            <a:r>
              <a:rPr lang="en-GB" dirty="0" err="1"/>
              <a:t>Mỗi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bộ</a:t>
            </a:r>
            <a:r>
              <a:rPr lang="en-GB" dirty="0"/>
              <a:t> 3 </a:t>
            </a:r>
            <a:r>
              <a:rPr lang="en-GB" dirty="0" err="1"/>
              <a:t>giá</a:t>
            </a:r>
            <a:r>
              <a:rPr lang="en-GB" dirty="0"/>
              <a:t> </a:t>
            </a:r>
            <a:r>
              <a:rPr lang="en-GB" dirty="0" err="1"/>
              <a:t>trị</a:t>
            </a:r>
            <a:r>
              <a:rPr lang="en-GB" dirty="0"/>
              <a:t> Red, Green, Blue. Tr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, </a:t>
            </a:r>
            <a:r>
              <a:rPr lang="en-GB" dirty="0" err="1"/>
              <a:t>mỗi</a:t>
            </a:r>
            <a:r>
              <a:rPr lang="en-GB" dirty="0"/>
              <a:t> pixel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thông</a:t>
            </a:r>
            <a:r>
              <a:rPr lang="en-GB" dirty="0"/>
              <a:t> tin </a:t>
            </a:r>
            <a:r>
              <a:rPr lang="en-GB" dirty="0" err="1"/>
              <a:t>bằng</a:t>
            </a:r>
            <a:r>
              <a:rPr lang="en-GB" dirty="0"/>
              <a:t> n bit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2</a:t>
            </a:r>
            <a:r>
              <a:rPr lang="en-GB" baseline="30000" dirty="0"/>
              <a:t>n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  <a:r>
              <a:rPr lang="en-GB" dirty="0" err="1"/>
              <a:t>mỗi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trữ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tin </a:t>
            </a:r>
            <a:r>
              <a:rPr lang="en-GB" dirty="0" err="1"/>
              <a:t>gồm</a:t>
            </a:r>
            <a:r>
              <a:rPr lang="en-GB" dirty="0"/>
              <a:t> 8-bit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2</a:t>
            </a:r>
            <a:r>
              <a:rPr lang="en-GB" baseline="30000" dirty="0"/>
              <a:t>8</a:t>
            </a:r>
            <a:r>
              <a:rPr lang="en-GB" dirty="0"/>
              <a:t> = 256 </a:t>
            </a:r>
            <a:r>
              <a:rPr lang="en-GB" dirty="0" err="1"/>
              <a:t>màu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C883E-9577-49B9-937E-A0C91132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F6D13-4E69-46CE-BE97-7F2D0E47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0F22D-EB98-4891-B5BC-372F8C08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2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F04A-D112-42B3-AC06-2B4C4A8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Random-Scan displays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C8B15-23A3-4F94-8184-F2995F59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Màn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quét</a:t>
            </a:r>
            <a:r>
              <a:rPr lang="en-GB" dirty="0"/>
              <a:t> </a:t>
            </a:r>
            <a:r>
              <a:rPr lang="en-GB" dirty="0" err="1"/>
              <a:t>ngẫu</a:t>
            </a:r>
            <a:r>
              <a:rPr lang="en-GB" dirty="0"/>
              <a:t> </a:t>
            </a:r>
            <a:r>
              <a:rPr lang="en-GB" dirty="0" err="1"/>
              <a:t>nhiên</a:t>
            </a:r>
            <a:r>
              <a:rPr lang="en-GB" dirty="0"/>
              <a:t> </a:t>
            </a:r>
            <a:r>
              <a:rPr lang="en-GB" i="1" dirty="0"/>
              <a:t>(Random-Scan) </a:t>
            </a:r>
            <a:r>
              <a:rPr lang="en-GB" dirty="0" err="1"/>
              <a:t>chùm</a:t>
            </a:r>
            <a:r>
              <a:rPr lang="en-GB" dirty="0"/>
              <a:t> </a:t>
            </a:r>
            <a:r>
              <a:rPr lang="en-GB" dirty="0" err="1"/>
              <a:t>tia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chỉ</a:t>
            </a:r>
            <a:r>
              <a:rPr lang="en-GB" dirty="0"/>
              <a:t> h</a:t>
            </a:r>
            <a:r>
              <a:rPr lang="vi-VN" dirty="0"/>
              <a:t>ư</a:t>
            </a:r>
            <a:r>
              <a:rPr lang="en-GB" dirty="0" err="1"/>
              <a:t>ớng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n</a:t>
            </a:r>
            <a:r>
              <a:rPr lang="vi-VN" dirty="0"/>
              <a:t>ơ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.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20925-671B-41F8-9F93-C2B18CCF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3652-C8E4-4F0E-8B04-11511811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6302-8E73-45FF-9E6C-5081ACF3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26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023495-5F42-4397-8C5D-02C0CC289C1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3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094A18F8-07DA-4F70-A15D-47FB360B81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" r="-708"/>
          <a:stretch/>
        </p:blipFill>
        <p:spPr>
          <a:xfrm>
            <a:off x="5211890" y="2412386"/>
            <a:ext cx="6140322" cy="3322685"/>
          </a:xfrm>
        </p:spPr>
      </p:pic>
    </p:spTree>
    <p:extLst>
      <p:ext uri="{BB962C8B-B14F-4D97-AF65-F5344CB8AC3E}">
        <p14:creationId xmlns:p14="http://schemas.microsoft.com/office/powerpoint/2010/main" val="2800296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F04A-D112-42B3-AC06-2B4C4A8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Raster-Scan &amp; Random-Scan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1AED7-7F7D-460A-9ADE-3DBE3A2E3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Raster-Scan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217BCA-D19E-4DA7-91F3-E0460F52CC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37451E-823F-4B0B-BBAA-2ED16797D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Random-Scan</a:t>
            </a:r>
            <a:endParaRPr lang="en-US" dirty="0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C785B9B3-B233-4476-8E30-17A8369A02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12" y="2917669"/>
            <a:ext cx="4570632" cy="31626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20925-671B-41F8-9F93-C2B18CCF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3652-C8E4-4F0E-8B04-11511811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6302-8E73-45FF-9E6C-5081ACF3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27</a:t>
            </a:fld>
            <a:endParaRPr lang="en-US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39D5627-6FA7-4A31-836F-C864A76049EC}"/>
              </a:ext>
            </a:extLst>
          </p:cNvPr>
          <p:cNvSpPr/>
          <p:nvPr/>
        </p:nvSpPr>
        <p:spPr>
          <a:xfrm>
            <a:off x="718068" y="2928856"/>
            <a:ext cx="4414371" cy="3238296"/>
          </a:xfrm>
          <a:prstGeom prst="rect">
            <a:avLst/>
          </a:prstGeom>
          <a:blipFill>
            <a:blip r:embed="rId3" cstate="print"/>
            <a:stretch>
              <a:fillRect l="-8495" r="-8337" b="-1691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890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C242-6E59-4E96-9371-5B2C66AE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màu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C8B09C-1157-4FEC-A98B-0AF27D9C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Quan hệ giữa sự cảm nhận màu sắc của con người với các bộ</a:t>
            </a:r>
            <a:r>
              <a:rPr lang="en-GB" dirty="0"/>
              <a:t> </a:t>
            </a:r>
            <a:r>
              <a:rPr lang="vi-VN" dirty="0"/>
              <a:t>phận phần cứng hiển thị màu sắc của màn hình máy tính, và</a:t>
            </a:r>
            <a:r>
              <a:rPr lang="en-GB" dirty="0"/>
              <a:t> </a:t>
            </a:r>
            <a:r>
              <a:rPr lang="vi-VN" dirty="0"/>
              <a:t>với các phần mềm thiết kế</a:t>
            </a:r>
            <a:r>
              <a:rPr lang="en-GB" dirty="0"/>
              <a:t>.</a:t>
            </a:r>
          </a:p>
          <a:p>
            <a:r>
              <a:rPr lang="vi-VN" dirty="0"/>
              <a:t>Không gian màu (color space) </a:t>
            </a:r>
            <a:r>
              <a:rPr lang="en-GB" dirty="0"/>
              <a:t>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vi-VN" dirty="0"/>
              <a:t>đưa ra để định</a:t>
            </a:r>
            <a:r>
              <a:rPr lang="en-GB" dirty="0"/>
              <a:t> </a:t>
            </a:r>
            <a:r>
              <a:rPr lang="en-GB" dirty="0" err="1"/>
              <a:t>nghĩa</a:t>
            </a:r>
            <a:r>
              <a:rPr lang="en-GB" dirty="0"/>
              <a:t> </a:t>
            </a:r>
            <a:r>
              <a:rPr lang="vi-VN" dirty="0"/>
              <a:t>các màu hiển thị trên máy tính</a:t>
            </a:r>
            <a:r>
              <a:rPr lang="en-GB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51CBB-5C39-44D7-9D99-E09313CE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14113-F6BF-4D1C-B83F-265A8A68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B7F3F-AE34-428B-896A-67EE4DB0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9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5F02-B035-4A24-8662-57EAE283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màu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7F86EF5-D2F5-48C2-80BD-73BBA828B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411374"/>
              </p:ext>
            </p:extLst>
          </p:nvPr>
        </p:nvGraphicFramePr>
        <p:xfrm>
          <a:off x="838200" y="1825625"/>
          <a:ext cx="10410191" cy="3646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143">
                  <a:extLst>
                    <a:ext uri="{9D8B030D-6E8A-4147-A177-3AD203B41FA5}">
                      <a16:colId xmlns:a16="http://schemas.microsoft.com/office/drawing/2014/main" val="1136640264"/>
                    </a:ext>
                  </a:extLst>
                </a:gridCol>
                <a:gridCol w="3059430">
                  <a:extLst>
                    <a:ext uri="{9D8B030D-6E8A-4147-A177-3AD203B41FA5}">
                      <a16:colId xmlns:a16="http://schemas.microsoft.com/office/drawing/2014/main" val="775705073"/>
                    </a:ext>
                  </a:extLst>
                </a:gridCol>
                <a:gridCol w="3924618">
                  <a:extLst>
                    <a:ext uri="{9D8B030D-6E8A-4147-A177-3AD203B41FA5}">
                      <a16:colId xmlns:a16="http://schemas.microsoft.com/office/drawing/2014/main" val="3295370872"/>
                    </a:ext>
                  </a:extLst>
                </a:gridCol>
              </a:tblGrid>
              <a:tr h="9466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</a:t>
                      </a: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Ự CẢM NHẬN</a:t>
                      </a:r>
                      <a:br>
                        <a:rPr lang="en-GB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CỦA CON </a:t>
                      </a:r>
                      <a:r>
                        <a:rPr lang="en-GB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NG</a:t>
                      </a: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ƯỜI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ĐẶC ĐIỂM</a:t>
                      </a:r>
                      <a:br>
                        <a:rPr lang="en-GB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PHẦN CỨNG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ĐẶC ĐIỂM</a:t>
                      </a:r>
                      <a:br>
                        <a:rPr lang="en-GB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vi-VN" sz="2000" b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PHẦN MỀM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132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Màu sắc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Các màu hiển thị gốc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Thuật toán trên không gian màu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3143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Sắc độ màu </a:t>
                      </a:r>
                      <a:r>
                        <a:rPr lang="vi-VN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(Hue)</a:t>
                      </a:r>
                      <a:endParaRPr lang="en-US" sz="2000" i="1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Bước sóng </a:t>
                      </a:r>
                      <a:r>
                        <a:rPr lang="vi-VN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(WaveLength)</a:t>
                      </a:r>
                      <a:endParaRPr lang="en-US" sz="2000" i="1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82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Độ bã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o 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hòa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(Saturation) </a:t>
                      </a:r>
                      <a:endParaRPr lang="en-US" sz="2000" i="1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Sự thuần nhất của màu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4490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Độ sáng hay độ chói</a:t>
                      </a:r>
                      <a:endParaRPr lang="en-US" sz="200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Cường độ sáng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Hiệu chỉnh gamma</a:t>
                      </a: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03126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Sự "rung" của màn hình</a:t>
                      </a:r>
                      <a:endParaRPr lang="en-US" sz="200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Tốc độ làm tươi </a:t>
                      </a:r>
                      <a:r>
                        <a:rPr lang="vi-VN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GB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</a:t>
                      </a:r>
                      <a:r>
                        <a:rPr lang="vi-VN" sz="2000" i="1" dirty="0">
                          <a:solidFill>
                            <a:srgbClr val="7030A0"/>
                          </a:solidFill>
                          <a:effectLst/>
                          <a:latin typeface="Playfair Display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efresh)</a:t>
                      </a:r>
                      <a:endParaRPr lang="en-US" sz="2000" i="1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dirty="0">
                        <a:solidFill>
                          <a:srgbClr val="7030A0"/>
                        </a:solidFill>
                        <a:effectLst/>
                        <a:latin typeface="Playfair Display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394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F88F-6E3E-4532-899C-95EF3B35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C0458-16EF-4E68-BB46-D409FBFC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66B2-FEBD-4AA3-8B18-4181DEFA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02F7-F042-49B0-B4F9-4AAB3EE2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GB" sz="4800" dirty="0" err="1"/>
              <a:t>Các</a:t>
            </a:r>
            <a:r>
              <a:rPr lang="en-GB" sz="4800" dirty="0"/>
              <a:t> </a:t>
            </a:r>
            <a:r>
              <a:rPr lang="en-GB" sz="4800" dirty="0" err="1"/>
              <a:t>khái</a:t>
            </a:r>
            <a:r>
              <a:rPr lang="en-GB" sz="4800" dirty="0"/>
              <a:t> </a:t>
            </a:r>
            <a:r>
              <a:rPr lang="en-GB" sz="4800" dirty="0" err="1"/>
              <a:t>niệm</a:t>
            </a:r>
            <a:r>
              <a:rPr lang="en-GB" sz="4800" dirty="0"/>
              <a:t> c</a:t>
            </a:r>
            <a:r>
              <a:rPr lang="vi-VN" sz="4800" dirty="0"/>
              <a:t>ơ</a:t>
            </a:r>
            <a:r>
              <a:rPr lang="en-GB" sz="4800" dirty="0"/>
              <a:t> </a:t>
            </a:r>
            <a:r>
              <a:rPr lang="en-GB" sz="4800" dirty="0" err="1"/>
              <a:t>bản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12B7-DEE1-480B-B237-97551FEBC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Đồ</a:t>
            </a:r>
            <a:r>
              <a:rPr lang="en-GB" b="1" dirty="0"/>
              <a:t> </a:t>
            </a:r>
            <a:r>
              <a:rPr lang="en-GB" b="1" dirty="0" err="1"/>
              <a:t>họa</a:t>
            </a:r>
            <a:r>
              <a:rPr lang="en-GB" b="1" dirty="0"/>
              <a:t> </a:t>
            </a:r>
            <a:r>
              <a:rPr lang="en-GB" b="1" dirty="0" err="1"/>
              <a:t>máy</a:t>
            </a:r>
            <a:r>
              <a:rPr lang="en-GB" b="1" dirty="0"/>
              <a:t> </a:t>
            </a:r>
            <a:r>
              <a:rPr lang="en-GB" b="1" dirty="0" err="1"/>
              <a:t>tính</a:t>
            </a:r>
            <a:r>
              <a:rPr lang="en-GB" b="1" dirty="0"/>
              <a:t> </a:t>
            </a:r>
            <a:r>
              <a:rPr lang="en-GB" b="1" dirty="0" err="1"/>
              <a:t>là</a:t>
            </a:r>
            <a:r>
              <a:rPr lang="en-GB" b="1" dirty="0"/>
              <a:t> </a:t>
            </a:r>
            <a:r>
              <a:rPr lang="en-GB" b="1" dirty="0" err="1"/>
              <a:t>gì</a:t>
            </a:r>
            <a:r>
              <a:rPr lang="en-GB" b="1" dirty="0"/>
              <a:t>?</a:t>
            </a:r>
          </a:p>
          <a:p>
            <a:pPr lvl="1"/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nghĩa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việc</a:t>
            </a:r>
            <a:r>
              <a:rPr lang="en-GB" dirty="0"/>
              <a:t> </a:t>
            </a:r>
            <a:r>
              <a:rPr lang="en-GB" dirty="0" err="1"/>
              <a:t>tạo</a:t>
            </a:r>
            <a:r>
              <a:rPr lang="en-GB" dirty="0"/>
              <a:t>, l</a:t>
            </a:r>
            <a:r>
              <a:rPr lang="vi-VN" dirty="0"/>
              <a:t>ư</a:t>
            </a:r>
            <a:r>
              <a:rPr lang="en-GB" dirty="0"/>
              <a:t>u </a:t>
            </a:r>
            <a:r>
              <a:rPr lang="en-GB" dirty="0" err="1"/>
              <a:t>trữ</a:t>
            </a:r>
            <a:r>
              <a:rPr lang="en-GB" dirty="0"/>
              <a:t>, render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toán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hay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hay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lĩnh</a:t>
            </a:r>
            <a:r>
              <a:rPr lang="en-GB" dirty="0"/>
              <a:t> </a:t>
            </a:r>
            <a:r>
              <a:rPr lang="en-GB" dirty="0" err="1"/>
              <a:t>vực</a:t>
            </a:r>
            <a:r>
              <a:rPr lang="en-GB" dirty="0"/>
              <a:t> </a:t>
            </a:r>
            <a:r>
              <a:rPr lang="en-GB" dirty="0" err="1"/>
              <a:t>khác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GB" dirty="0"/>
              <a:t> </a:t>
            </a:r>
            <a:r>
              <a:rPr lang="en-GB" dirty="0" err="1"/>
              <a:t>vật</a:t>
            </a:r>
            <a:r>
              <a:rPr lang="en-GB" dirty="0"/>
              <a:t> </a:t>
            </a:r>
            <a:r>
              <a:rPr lang="en-GB" dirty="0" err="1"/>
              <a:t>lý</a:t>
            </a:r>
            <a:r>
              <a:rPr lang="en-GB" dirty="0"/>
              <a:t>, </a:t>
            </a:r>
            <a:r>
              <a:rPr lang="en-GB" dirty="0" err="1"/>
              <a:t>sinh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, </a:t>
            </a:r>
            <a:r>
              <a:rPr lang="en-GB" dirty="0" err="1"/>
              <a:t>toán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, </a:t>
            </a:r>
            <a:r>
              <a:rPr lang="en-GB" dirty="0" err="1"/>
              <a:t>nghệ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, 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06964-2AC2-41A1-AC43-B8C25EA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891E1-DA50-49DB-99F4-DE4A5DDF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9B21B-6303-448D-B3B8-BBB1348B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9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6E64-4373-48FD-B02B-9041E609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4D40-29A4-42E6-AF68-AC68CE00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F981-F4E3-41A6-BA74-7092C89F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61514-BAF1-4305-A383-591EE7D7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7ED9F-E3D6-4416-8F63-5C27E29D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70FEB32-7D1C-4FAF-AB2C-F7C99637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10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EFB449-0300-465A-B4F7-F2C7C991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RGB</a:t>
            </a:r>
            <a:endParaRPr lang="en-US" sz="360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91A2D6-2F26-40D3-91E9-3AF5F24F6E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27603F-CC90-4973-9A82-7784D164C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RGB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tả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3 </a:t>
            </a:r>
            <a:r>
              <a:rPr lang="en-GB" dirty="0" err="1"/>
              <a:t>màu</a:t>
            </a:r>
            <a:r>
              <a:rPr lang="en-GB" dirty="0"/>
              <a:t> Red, Green, Blue.</a:t>
            </a:r>
          </a:p>
          <a:p>
            <a:r>
              <a:rPr lang="en-GB" dirty="0"/>
              <a:t>Minh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khối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ph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3 </a:t>
            </a:r>
            <a:r>
              <a:rPr lang="en-GB" dirty="0" err="1"/>
              <a:t>trục</a:t>
            </a:r>
            <a:r>
              <a:rPr lang="en-GB" dirty="0"/>
              <a:t> </a:t>
            </a:r>
            <a:r>
              <a:rPr lang="en-GB" dirty="0" err="1"/>
              <a:t>chính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R, G, 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1AC6-3AB2-4152-8894-E3A3D036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B8929-DC50-4CAE-9787-329F45CD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8F3D-8934-4022-9ABF-D43EBE1D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71DBC8C-6B8C-410B-8BCB-B6F739A85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83" y="2088745"/>
            <a:ext cx="6053929" cy="39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24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9528-ACBB-4CA3-BD7E-C81D1F12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HSL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1BFCB-AF49-45E6-90D3-539DC283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HSL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sự</a:t>
            </a:r>
            <a:r>
              <a:rPr lang="en-GB" dirty="0"/>
              <a:t> </a:t>
            </a:r>
            <a:r>
              <a:rPr lang="en-GB" dirty="0" err="1"/>
              <a:t>cảm</a:t>
            </a:r>
            <a:r>
              <a:rPr lang="en-GB" dirty="0"/>
              <a:t> </a:t>
            </a:r>
            <a:r>
              <a:rPr lang="en-GB" dirty="0" err="1"/>
              <a:t>nhận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mắt</a:t>
            </a:r>
            <a:r>
              <a:rPr lang="en-GB" dirty="0"/>
              <a:t>: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</a:t>
            </a:r>
            <a:r>
              <a:rPr lang="en-GB" i="1" dirty="0"/>
              <a:t>(Hue)</a:t>
            </a:r>
            <a:r>
              <a:rPr lang="en-GB" dirty="0"/>
              <a:t>,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bão</a:t>
            </a:r>
            <a:r>
              <a:rPr lang="en-GB" dirty="0"/>
              <a:t> </a:t>
            </a:r>
            <a:r>
              <a:rPr lang="en-GB" dirty="0" err="1"/>
              <a:t>hòa</a:t>
            </a:r>
            <a:r>
              <a:rPr lang="en-GB" dirty="0"/>
              <a:t> </a:t>
            </a:r>
            <a:r>
              <a:rPr lang="en-GB" i="1" dirty="0"/>
              <a:t>(Saturation)</a:t>
            </a:r>
            <a:r>
              <a:rPr lang="en-GB" dirty="0"/>
              <a:t>,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</a:t>
            </a:r>
            <a:r>
              <a:rPr lang="en-GB" i="1" dirty="0"/>
              <a:t>(Lightness)</a:t>
            </a:r>
            <a:r>
              <a:rPr lang="en-GB" dirty="0"/>
              <a:t>.</a:t>
            </a:r>
          </a:p>
          <a:p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HSL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diễn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trụ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E20F-F116-4F63-B90A-71330EE7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9DB9D-3C1B-4B0C-857B-24D3113C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D2CD4-D9C1-4FDD-9A07-4FA5DF4F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32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EAF7F4E-2F24-4266-B94F-63A0FC5A769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3" name="Content Placeholder 15" descr="Chart, radar chart&#10;&#10;Description automatically generated">
            <a:extLst>
              <a:ext uri="{FF2B5EF4-FFF2-40B4-BE49-F238E27FC236}">
                <a16:creationId xmlns:a16="http://schemas.microsoft.com/office/drawing/2014/main" id="{41BEDB6B-8ABD-4568-B0CA-355D169F9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14" y="1880013"/>
            <a:ext cx="5403548" cy="40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6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71C-F0EE-44D8-A6E9-1AE108A6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HSL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0C9489C-BD91-4CA3-8586-1C351AAB867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64CB82-B906-45AF-819C-9D3D3EC0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góc</a:t>
            </a:r>
            <a:r>
              <a:rPr lang="en-GB" dirty="0"/>
              <a:t> quay</a:t>
            </a:r>
          </a:p>
          <a:p>
            <a:r>
              <a:rPr lang="en-GB" dirty="0"/>
              <a:t>S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tọa</a:t>
            </a:r>
            <a:r>
              <a:rPr lang="en-GB" dirty="0"/>
              <a:t> </a:t>
            </a:r>
            <a:r>
              <a:rPr lang="en-GB" dirty="0" err="1"/>
              <a:t>độ</a:t>
            </a:r>
            <a:r>
              <a:rPr lang="en-GB" dirty="0"/>
              <a:t> </a:t>
            </a:r>
            <a:r>
              <a:rPr lang="en-GB" dirty="0" err="1"/>
              <a:t>gốc</a:t>
            </a:r>
            <a:endParaRPr lang="en-GB" dirty="0"/>
          </a:p>
          <a:p>
            <a:r>
              <a:rPr lang="en-GB" dirty="0"/>
              <a:t>L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trục</a:t>
            </a:r>
            <a:r>
              <a:rPr lang="en-GB" dirty="0"/>
              <a:t> </a:t>
            </a:r>
            <a:r>
              <a:rPr lang="en-GB" dirty="0" err="1"/>
              <a:t>thẳng</a:t>
            </a:r>
            <a:r>
              <a:rPr lang="en-GB" dirty="0"/>
              <a:t> </a:t>
            </a:r>
            <a:r>
              <a:rPr lang="en-GB" dirty="0" err="1"/>
              <a:t>đứng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altLang="en-US" dirty="0"/>
              <a:t>RED = </a:t>
            </a:r>
            <a:r>
              <a:rPr lang="en-US" altLang="en-US" dirty="0" err="1"/>
              <a:t>hsl</a:t>
            </a:r>
            <a:r>
              <a:rPr lang="en-US" altLang="en-US" dirty="0"/>
              <a:t>(0, 100%, 50%)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34A6A-7CB9-42C9-9455-CEA7D6DD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97729-31AE-47C9-AF44-81EB243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0AC61-8CB2-4A63-B82F-0604BB3A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33</a:t>
            </a:fld>
            <a:endParaRPr lang="en-US"/>
          </a:p>
        </p:txBody>
      </p:sp>
      <p:pic>
        <p:nvPicPr>
          <p:cNvPr id="27" name="Picture Placeholder 7" descr="Diagram, radar chart&#10;&#10;Description automatically generated">
            <a:extLst>
              <a:ext uri="{FF2B5EF4-FFF2-40B4-BE49-F238E27FC236}">
                <a16:creationId xmlns:a16="http://schemas.microsoft.com/office/drawing/2014/main" id="{51703347-C8D7-43BD-BBA2-83C37E7EB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2" t="-311" r="-23" b="5576"/>
          <a:stretch/>
        </p:blipFill>
        <p:spPr>
          <a:xfrm>
            <a:off x="5841583" y="46698"/>
            <a:ext cx="4365416" cy="6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981D11-8811-47AE-B459-8140F7AF9DB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49528-ACBB-4CA3-BD7E-C81D1F12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HSV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1BFCB-AF49-45E6-90D3-539DC283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vi-VN" dirty="0"/>
              <a:t>Không gian HSV được mô hình</a:t>
            </a:r>
            <a:r>
              <a:rPr lang="en-GB" dirty="0"/>
              <a:t> </a:t>
            </a:r>
            <a:r>
              <a:rPr lang="vi-VN" dirty="0"/>
              <a:t>bằng hình lập phương RGB quay</a:t>
            </a:r>
            <a:r>
              <a:rPr lang="en-GB" dirty="0"/>
              <a:t> </a:t>
            </a:r>
            <a:r>
              <a:rPr lang="vi-VN" dirty="0"/>
              <a:t>trên đỉnh Black của nó.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E20F-F116-4F63-B90A-71330EE7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9DB9D-3C1B-4B0C-857B-24D3113C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D2CD4-D9C1-4FDD-9A07-4FA5DF4F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34</a:t>
            </a:fld>
            <a:endParaRPr lang="en-US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8AD33B3-F8BB-4FB5-917B-18D88813E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13" y="2779236"/>
            <a:ext cx="5241774" cy="393133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5447D9-F926-4395-B1ED-FE2621635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7188"/>
            <a:ext cx="3464717" cy="22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7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agram, radar chart&#10;&#10;Description automatically generated">
            <a:extLst>
              <a:ext uri="{FF2B5EF4-FFF2-40B4-BE49-F238E27FC236}">
                <a16:creationId xmlns:a16="http://schemas.microsoft.com/office/drawing/2014/main" id="{1A2E672D-A7E5-4470-860D-ADE61FFA9E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" t="20532" r="48974" b="5577"/>
          <a:stretch/>
        </p:blipFill>
        <p:spPr>
          <a:xfrm>
            <a:off x="7419977" y="784334"/>
            <a:ext cx="4114800" cy="570854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49528-ACBB-4CA3-BD7E-C81D1F12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HSV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1BFCB-AF49-45E6-90D3-539DC283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H (Hue) là góc quay quanh</a:t>
            </a:r>
            <a:r>
              <a:rPr lang="en-GB" dirty="0"/>
              <a:t> </a:t>
            </a:r>
            <a:r>
              <a:rPr lang="vi-VN" dirty="0"/>
              <a:t>trục V</a:t>
            </a:r>
          </a:p>
          <a:p>
            <a:r>
              <a:rPr lang="vi-VN" dirty="0"/>
              <a:t>S (Saturation) đi từ 0 đến 1,</a:t>
            </a:r>
            <a:r>
              <a:rPr lang="en-GB" dirty="0"/>
              <a:t> </a:t>
            </a:r>
            <a:r>
              <a:rPr lang="vi-VN" dirty="0"/>
              <a:t>trục V (Values) do vậy tương</a:t>
            </a:r>
            <a:r>
              <a:rPr lang="en-GB" dirty="0"/>
              <a:t> </a:t>
            </a:r>
            <a:r>
              <a:rPr lang="vi-VN" dirty="0"/>
              <a:t>ứng với đường chéo nối đỉnh</a:t>
            </a:r>
            <a:r>
              <a:rPr lang="en-GB" dirty="0"/>
              <a:t> </a:t>
            </a:r>
            <a:r>
              <a:rPr lang="vi-VN" dirty="0"/>
              <a:t>White và Black.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E20F-F116-4F63-B90A-71330EE7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9DB9D-3C1B-4B0C-857B-24D3113C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D2CD4-D9C1-4FDD-9A07-4FA5DF4F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79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F6F66E-674E-4047-BBC7-BDEC6E6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</a:t>
            </a:r>
            <a:r>
              <a:rPr lang="en-GB" dirty="0" err="1"/>
              <a:t>sánh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màu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5C6D-D022-4E96-9B16-701A4CE4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3FEBC-12BB-4A8D-8AC5-D0CF16F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A71F6-AD6D-4739-94B4-D146CF99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36</a:t>
            </a:fld>
            <a:endParaRPr lang="en-US"/>
          </a:p>
        </p:txBody>
      </p:sp>
      <p:pic>
        <p:nvPicPr>
          <p:cNvPr id="18" name="Content Placeholder 17" descr="A picture containing ottoman&#10;&#10;Description automatically generated">
            <a:extLst>
              <a:ext uri="{FF2B5EF4-FFF2-40B4-BE49-F238E27FC236}">
                <a16:creationId xmlns:a16="http://schemas.microsoft.com/office/drawing/2014/main" id="{ADFC55D2-171A-443A-AA69-48278783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0089"/>
            <a:ext cx="10515600" cy="3469063"/>
          </a:xfr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6B1BF36-1A72-49FD-8C29-703F07D1B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64213"/>
              </p:ext>
            </p:extLst>
          </p:nvPr>
        </p:nvGraphicFramePr>
        <p:xfrm>
          <a:off x="838200" y="5829152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130865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44368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31570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Playfair Display" pitchFamily="2" charset="0"/>
                        </a:rPr>
                        <a:t>RGB</a:t>
                      </a:r>
                      <a:endParaRPr lang="en-US" dirty="0">
                        <a:latin typeface="Playfair Display" pitchFamily="2" charset="0"/>
                      </a:endParaRPr>
                    </a:p>
                  </a:txBody>
                  <a:tcPr>
                    <a:solidFill>
                      <a:srgbClr val="7F8F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Playfair Display" pitchFamily="2" charset="0"/>
                        </a:rPr>
                        <a:t>HSL</a:t>
                      </a:r>
                      <a:endParaRPr lang="en-US" dirty="0">
                        <a:latin typeface="Playfair Display" pitchFamily="2" charset="0"/>
                      </a:endParaRPr>
                    </a:p>
                  </a:txBody>
                  <a:tcPr>
                    <a:solidFill>
                      <a:srgbClr val="7F8F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Playfair Display" pitchFamily="2" charset="0"/>
                        </a:rPr>
                        <a:t>HSV</a:t>
                      </a:r>
                      <a:endParaRPr lang="en-US" dirty="0">
                        <a:latin typeface="Playfair Display" pitchFamily="2" charset="0"/>
                      </a:endParaRPr>
                    </a:p>
                  </a:txBody>
                  <a:tcPr>
                    <a:solidFill>
                      <a:srgbClr val="7F8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9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82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28166-9D54-4167-9011-39914D54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F6F66E-674E-4047-BBC7-BDEC6E64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</a:t>
            </a:r>
            <a:r>
              <a:rPr lang="en-GB" dirty="0" err="1"/>
              <a:t>sánh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màu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5C6D-D022-4E96-9B16-701A4CE4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3FEBC-12BB-4A8D-8AC5-D0CF16F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A71F6-AD6D-4739-94B4-D146CF99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6B1BF36-1A72-49FD-8C29-703F07D1B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19677"/>
              </p:ext>
            </p:extLst>
          </p:nvPr>
        </p:nvGraphicFramePr>
        <p:xfrm>
          <a:off x="353785" y="1745570"/>
          <a:ext cx="11484429" cy="45836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28143">
                  <a:extLst>
                    <a:ext uri="{9D8B030D-6E8A-4147-A177-3AD203B41FA5}">
                      <a16:colId xmlns:a16="http://schemas.microsoft.com/office/drawing/2014/main" val="613086591"/>
                    </a:ext>
                  </a:extLst>
                </a:gridCol>
                <a:gridCol w="3828143">
                  <a:extLst>
                    <a:ext uri="{9D8B030D-6E8A-4147-A177-3AD203B41FA5}">
                      <a16:colId xmlns:a16="http://schemas.microsoft.com/office/drawing/2014/main" val="2294436805"/>
                    </a:ext>
                  </a:extLst>
                </a:gridCol>
                <a:gridCol w="3828143">
                  <a:extLst>
                    <a:ext uri="{9D8B030D-6E8A-4147-A177-3AD203B41FA5}">
                      <a16:colId xmlns:a16="http://schemas.microsoft.com/office/drawing/2014/main" val="3131570943"/>
                    </a:ext>
                  </a:extLst>
                </a:gridCol>
              </a:tblGrid>
              <a:tr h="446087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7030A0"/>
                          </a:solidFill>
                          <a:latin typeface="Playfair Display Black" pitchFamily="2" charset="0"/>
                        </a:rPr>
                        <a:t>RGB </a:t>
                      </a:r>
                      <a:endParaRPr lang="en-US" sz="2800" b="1" dirty="0">
                        <a:solidFill>
                          <a:srgbClr val="7030A0"/>
                        </a:solidFill>
                        <a:latin typeface="Playfair Display Black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7030A0"/>
                          </a:solidFill>
                          <a:latin typeface="Playfair Display Black" pitchFamily="2" charset="0"/>
                        </a:rPr>
                        <a:t>HSL</a:t>
                      </a:r>
                      <a:endParaRPr lang="en-US" sz="2800" b="1" dirty="0">
                        <a:solidFill>
                          <a:srgbClr val="7030A0"/>
                        </a:solidFill>
                        <a:latin typeface="Playfair Display Black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7030A0"/>
                          </a:solidFill>
                          <a:latin typeface="Playfair Display Black" pitchFamily="2" charset="0"/>
                        </a:rPr>
                        <a:t>HSV</a:t>
                      </a:r>
                      <a:endParaRPr lang="en-US" sz="2800" b="1" dirty="0">
                        <a:solidFill>
                          <a:srgbClr val="7030A0"/>
                        </a:solidFill>
                        <a:latin typeface="Playfair Display Black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296126"/>
                  </a:ext>
                </a:extLst>
              </a:tr>
              <a:tr h="101426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Chuẩn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công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nghiệp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cho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thao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đồ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họa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máy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tính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Hình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thức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biến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đổi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khác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của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RGB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Hình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thức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biến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đổi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khác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của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RGB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112061"/>
                  </a:ext>
                </a:extLst>
              </a:tr>
              <a:tr h="101426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Liên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hệ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trực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tiếp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với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phần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cứng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Liên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hệ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gần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h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ơ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với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sự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cảm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nhận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màu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sắc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của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con ng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ư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ời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Liên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hệ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gần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h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ơ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với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sự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cảm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nhận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màu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sắc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của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con ng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ư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ời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607635"/>
                  </a:ext>
                </a:extLst>
              </a:tr>
              <a:tr h="101426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Là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chuyển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đổi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cuối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cùng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cho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tất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cả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nhu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cầu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thiết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bị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Đòi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hỏi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phép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biến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đổi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phức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tạp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Đã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đ</a:t>
                      </a:r>
                      <a:r>
                        <a:rPr lang="vi-VN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ơ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n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giản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hóa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thao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tính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toán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808"/>
                  </a:ext>
                </a:extLst>
              </a:tr>
              <a:tr h="101426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Không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thể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chuyển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sang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màn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hình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khác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(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phụ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thuộc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thiết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bị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)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Độc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lập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thiết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bị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Độc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lập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thiết</a:t>
                      </a:r>
                      <a:r>
                        <a:rPr lang="en-GB" sz="2000" dirty="0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 </a:t>
                      </a:r>
                      <a:r>
                        <a:rPr lang="en-GB" sz="2000" dirty="0" err="1">
                          <a:solidFill>
                            <a:srgbClr val="7030A0"/>
                          </a:solidFill>
                          <a:latin typeface="Playfair Display" pitchFamily="2" charset="0"/>
                        </a:rPr>
                        <a:t>bị</a:t>
                      </a:r>
                      <a:endParaRPr lang="en-US" sz="2000" dirty="0">
                        <a:solidFill>
                          <a:srgbClr val="7030A0"/>
                        </a:solidFill>
                        <a:latin typeface="Playfair Display" pitchFamily="2" charset="0"/>
                      </a:endParaRPr>
                    </a:p>
                  </a:txBody>
                  <a:tcPr marL="99865" marR="99865" marT="49932" marB="49932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47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54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6578-1A5E-4D6F-9F77-191C0ED6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nhập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8299-7318-4685-BAFA-CBB1D4A1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Bàn</a:t>
            </a:r>
            <a:r>
              <a:rPr lang="en-GB" dirty="0"/>
              <a:t> </a:t>
            </a:r>
            <a:r>
              <a:rPr lang="en-GB" dirty="0" err="1"/>
              <a:t>phím</a:t>
            </a:r>
            <a:endParaRPr lang="en-GB" dirty="0"/>
          </a:p>
          <a:p>
            <a:r>
              <a:rPr lang="en-GB" dirty="0" err="1"/>
              <a:t>Chuột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endParaRPr lang="en-GB" dirty="0"/>
          </a:p>
          <a:p>
            <a:r>
              <a:rPr lang="en-GB" dirty="0" err="1"/>
              <a:t>Bảng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</a:t>
            </a:r>
            <a:r>
              <a:rPr lang="en-GB" dirty="0" err="1"/>
              <a:t>cảm</a:t>
            </a:r>
            <a:r>
              <a:rPr lang="en-GB" dirty="0"/>
              <a:t> </a:t>
            </a:r>
            <a:r>
              <a:rPr lang="en-GB" dirty="0" err="1"/>
              <a:t>ứng</a:t>
            </a:r>
            <a:endParaRPr lang="en-GB" dirty="0"/>
          </a:p>
          <a:p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quét</a:t>
            </a:r>
            <a:endParaRPr lang="en-GB" dirty="0"/>
          </a:p>
          <a:p>
            <a:r>
              <a:rPr lang="en-GB" dirty="0"/>
              <a:t>Joystick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3F3DB-FC29-4769-83B0-5374C05E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809F7-BA7A-4633-9BE3-AA18B806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A9C3-751B-4CC9-9D50-2936B742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E220-4272-4D72-8AD4-EEA5D39A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Quy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24ED4-BE6B-4038-866E-B13B374B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D04C3-517D-4E6F-A675-A891CF5D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6476-6EEE-4099-9A6F-FC4020BF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2" descr="AADGHVQ0">
            <a:extLst>
              <a:ext uri="{FF2B5EF4-FFF2-40B4-BE49-F238E27FC236}">
                <a16:creationId xmlns:a16="http://schemas.microsoft.com/office/drawing/2014/main" id="{9B50A478-AA4B-4D1C-A33C-F0B7ACDBC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12851" t="11522" r="13906" b="42664"/>
          <a:stretch/>
        </p:blipFill>
        <p:spPr bwMode="auto">
          <a:xfrm>
            <a:off x="1099009" y="1804337"/>
            <a:ext cx="9993981" cy="4688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818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FEF9-6368-42E2-AD30-8C8BA4FE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err="1"/>
              <a:t>Đồ</a:t>
            </a:r>
            <a:r>
              <a:rPr lang="en-GB" sz="4800" dirty="0"/>
              <a:t> </a:t>
            </a:r>
            <a:r>
              <a:rPr lang="en-GB" sz="4800" dirty="0" err="1"/>
              <a:t>họa</a:t>
            </a:r>
            <a:r>
              <a:rPr lang="en-GB" sz="4800" dirty="0"/>
              <a:t> </a:t>
            </a:r>
            <a:r>
              <a:rPr lang="en-GB" sz="4800" dirty="0" err="1"/>
              <a:t>máy</a:t>
            </a:r>
            <a:r>
              <a:rPr lang="en-GB" sz="4800" dirty="0"/>
              <a:t> </a:t>
            </a:r>
            <a:r>
              <a:rPr lang="en-GB" sz="4800" dirty="0" err="1"/>
              <a:t>tính</a:t>
            </a:r>
            <a:r>
              <a:rPr lang="en-GB" sz="4800" dirty="0"/>
              <a:t> </a:t>
            </a:r>
            <a:r>
              <a:rPr lang="en-GB" sz="4800" dirty="0" err="1"/>
              <a:t>học</a:t>
            </a:r>
            <a:r>
              <a:rPr lang="en-GB" sz="4800" dirty="0"/>
              <a:t> </a:t>
            </a:r>
            <a:r>
              <a:rPr lang="en-GB" sz="4800" dirty="0" err="1"/>
              <a:t>gì</a:t>
            </a:r>
            <a:r>
              <a:rPr lang="en-GB" sz="4800" dirty="0"/>
              <a:t>?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EB69-866B-45B8-81AF-8707FC92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Tiếp</a:t>
            </a:r>
            <a:r>
              <a:rPr lang="en-GB" dirty="0"/>
              <a:t> </a:t>
            </a:r>
            <a:r>
              <a:rPr lang="en-GB" dirty="0" err="1"/>
              <a:t>cận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h</a:t>
            </a:r>
            <a:r>
              <a:rPr lang="vi-VN" dirty="0"/>
              <a:t>ư</a:t>
            </a:r>
            <a:r>
              <a:rPr lang="en-GB" dirty="0" err="1"/>
              <a:t>ớng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endParaRPr lang="en-GB" dirty="0"/>
          </a:p>
          <a:p>
            <a:pPr lvl="1"/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sẵn</a:t>
            </a:r>
            <a:endParaRPr lang="en-GB" dirty="0"/>
          </a:p>
          <a:p>
            <a:pPr lvl="1"/>
            <a:r>
              <a:rPr lang="en-GB" dirty="0" err="1"/>
              <a:t>Xây</a:t>
            </a:r>
            <a:r>
              <a:rPr lang="en-GB" dirty="0"/>
              <a:t> </a:t>
            </a:r>
            <a:r>
              <a:rPr lang="en-GB" dirty="0" err="1"/>
              <a:t>dựng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1733-B231-456B-B15D-87B6F2AA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D7434-F68A-45EB-BBFE-F72BC53C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BA065-99D2-47C2-A2DA-06CDC049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33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E220-4272-4D72-8AD4-EEA5D39A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Quy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hiển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24ED4-BE6B-4038-866E-B13B374B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D04C3-517D-4E6F-A675-A891CF5D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6476-6EEE-4099-9A6F-FC4020BF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15FC5-F1F2-4CB5-AD8C-140CB408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76ECD9C0-8359-4326-ADA2-E66A5690D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522" y="2837074"/>
            <a:ext cx="3781440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02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600" b="1" dirty="0">
                <a:solidFill>
                  <a:srgbClr val="000000"/>
                </a:solidFill>
                <a:latin typeface="Playfair Display" pitchFamily="2" charset="0"/>
              </a:rPr>
              <a:t>World coordinates</a:t>
            </a:r>
            <a:endParaRPr lang="en-GB" sz="1600" dirty="0">
              <a:solidFill>
                <a:srgbClr val="000000"/>
              </a:solidFill>
              <a:latin typeface="Playfair Display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6AFF04-B83D-4ABF-80AC-1EFC7B7EA774}"/>
              </a:ext>
            </a:extLst>
          </p:cNvPr>
          <p:cNvGrpSpPr/>
          <p:nvPr/>
        </p:nvGrpSpPr>
        <p:grpSpPr>
          <a:xfrm>
            <a:off x="6857281" y="3076163"/>
            <a:ext cx="2338560" cy="2441300"/>
            <a:chOff x="5094720" y="3820721"/>
            <a:chExt cx="2338560" cy="2441300"/>
          </a:xfrm>
        </p:grpSpPr>
        <p:sp>
          <p:nvSpPr>
            <p:cNvPr id="9" name="Line 2">
              <a:extLst>
                <a:ext uri="{FF2B5EF4-FFF2-40B4-BE49-F238E27FC236}">
                  <a16:creationId xmlns:a16="http://schemas.microsoft.com/office/drawing/2014/main" id="{53BDA2FA-86A4-4200-88BD-37E636581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5441" y="5334320"/>
              <a:ext cx="1199520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8A568535-98D3-47A1-A8D7-6E2B7BB9F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5441" y="4247006"/>
              <a:ext cx="1440" cy="10887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7191466A-C496-4875-BD12-5E29F32FF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920" y="5334321"/>
              <a:ext cx="624960" cy="7171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929E05B2-4C2C-4810-8A8A-8919FE58F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4720" y="5979508"/>
              <a:ext cx="498240" cy="282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i="1" dirty="0" err="1">
                  <a:solidFill>
                    <a:srgbClr val="000000"/>
                  </a:solidFill>
                  <a:latin typeface="Nimbus Roman No9 L" pitchFamily="16" charset="0"/>
                </a:rPr>
                <a:t>z</a:t>
              </a:r>
              <a:r>
                <a:rPr lang="en-GB" i="1" baseline="-33000" dirty="0" err="1">
                  <a:solidFill>
                    <a:srgbClr val="000000"/>
                  </a:solidFill>
                  <a:latin typeface="Nimbus Roman No9 L" pitchFamily="16" charset="0"/>
                </a:rPr>
                <a:t>world</a:t>
              </a:r>
              <a:endParaRPr lang="en-GB" i="1" baseline="-33000" dirty="0">
                <a:solidFill>
                  <a:srgbClr val="000000"/>
                </a:solidFill>
                <a:latin typeface="Nimbus Roman No9 L" pitchFamily="16" charset="0"/>
              </a:endParaRP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7A3E058D-7ACB-4C0A-A57C-7AE99962A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5040" y="5368883"/>
              <a:ext cx="498240" cy="282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i="1" dirty="0" err="1">
                  <a:solidFill>
                    <a:srgbClr val="000000"/>
                  </a:solidFill>
                  <a:latin typeface="Nimbus Roman No9 L" pitchFamily="16" charset="0"/>
                </a:rPr>
                <a:t>x</a:t>
              </a:r>
              <a:r>
                <a:rPr lang="en-GB" i="1" baseline="-33000" dirty="0" err="1">
                  <a:solidFill>
                    <a:srgbClr val="000000"/>
                  </a:solidFill>
                  <a:latin typeface="Nimbus Roman No9 L" pitchFamily="16" charset="0"/>
                </a:rPr>
                <a:t>world</a:t>
              </a:r>
              <a:endParaRPr lang="en-GB" i="1" baseline="-33000" dirty="0">
                <a:solidFill>
                  <a:srgbClr val="000000"/>
                </a:solidFill>
                <a:latin typeface="Nimbus Roman No9 L" pitchFamily="16" charset="0"/>
              </a:endParaRP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899CB279-34F1-420F-A884-B7E4C0528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2240" y="3820721"/>
              <a:ext cx="498240" cy="282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i="1" dirty="0" err="1">
                  <a:solidFill>
                    <a:srgbClr val="000000"/>
                  </a:solidFill>
                  <a:latin typeface="Nimbus Roman No9 L" pitchFamily="16" charset="0"/>
                </a:rPr>
                <a:t>y</a:t>
              </a:r>
              <a:r>
                <a:rPr lang="en-GB" i="1" baseline="-33000" dirty="0" err="1">
                  <a:solidFill>
                    <a:srgbClr val="000000"/>
                  </a:solidFill>
                  <a:latin typeface="Nimbus Roman No9 L" pitchFamily="16" charset="0"/>
                </a:rPr>
                <a:t>world</a:t>
              </a:r>
              <a:endParaRPr lang="en-GB" i="1" baseline="-33000" dirty="0">
                <a:solidFill>
                  <a:srgbClr val="000000"/>
                </a:solidFill>
                <a:latin typeface="Nimbus Roman No9 L" pitchFamily="16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468D85-C323-4DFE-B6ED-845A962722EF}"/>
              </a:ext>
            </a:extLst>
          </p:cNvPr>
          <p:cNvGrpSpPr/>
          <p:nvPr/>
        </p:nvGrpSpPr>
        <p:grpSpPr>
          <a:xfrm>
            <a:off x="1330323" y="3347107"/>
            <a:ext cx="2722437" cy="2391371"/>
            <a:chOff x="974043" y="2611096"/>
            <a:chExt cx="2722437" cy="2391371"/>
          </a:xfrm>
        </p:grpSpPr>
        <p:pic>
          <p:nvPicPr>
            <p:cNvPr id="23" name="Picture 19">
              <a:extLst>
                <a:ext uri="{FF2B5EF4-FFF2-40B4-BE49-F238E27FC236}">
                  <a16:creationId xmlns:a16="http://schemas.microsoft.com/office/drawing/2014/main" id="{AE2F6315-2F42-4EC6-A77B-62F732278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94481" y="2611096"/>
              <a:ext cx="632160" cy="802164"/>
            </a:xfrm>
            <a:prstGeom prst="rect">
              <a:avLst/>
            </a:prstGeom>
            <a:noFill/>
          </p:spPr>
        </p:pic>
        <p:pic>
          <p:nvPicPr>
            <p:cNvPr id="24" name="Picture 20">
              <a:extLst>
                <a:ext uri="{FF2B5EF4-FFF2-40B4-BE49-F238E27FC236}">
                  <a16:creationId xmlns:a16="http://schemas.microsoft.com/office/drawing/2014/main" id="{31F6B7F3-0B01-40D4-A1F8-1783CDC4B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4043" y="3617660"/>
              <a:ext cx="1041120" cy="650948"/>
            </a:xfrm>
            <a:prstGeom prst="rect">
              <a:avLst/>
            </a:prstGeom>
            <a:noFill/>
          </p:spPr>
        </p:pic>
        <p:pic>
          <p:nvPicPr>
            <p:cNvPr id="25" name="Picture 21">
              <a:extLst>
                <a:ext uri="{FF2B5EF4-FFF2-40B4-BE49-F238E27FC236}">
                  <a16:creationId xmlns:a16="http://schemas.microsoft.com/office/drawing/2014/main" id="{D3C824FE-3C8D-4284-B922-5C69CFB7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34981" y="4098052"/>
              <a:ext cx="904320" cy="904415"/>
            </a:xfrm>
            <a:prstGeom prst="rect">
              <a:avLst/>
            </a:prstGeom>
            <a:noFill/>
          </p:spPr>
        </p:pic>
        <p:pic>
          <p:nvPicPr>
            <p:cNvPr id="26" name="Picture 22">
              <a:extLst>
                <a:ext uri="{FF2B5EF4-FFF2-40B4-BE49-F238E27FC236}">
                  <a16:creationId xmlns:a16="http://schemas.microsoft.com/office/drawing/2014/main" id="{CE6423F8-8FAC-400C-AEC6-DE5B33821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33440" y="3493807"/>
              <a:ext cx="227520" cy="247706"/>
            </a:xfrm>
            <a:prstGeom prst="rect">
              <a:avLst/>
            </a:prstGeom>
            <a:noFill/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8632D633-3E36-4991-BC19-722A56D8E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60321" y="3560054"/>
              <a:ext cx="105120" cy="102251"/>
            </a:xfrm>
            <a:prstGeom prst="rect">
              <a:avLst/>
            </a:prstGeom>
            <a:noFill/>
          </p:spPr>
        </p:pic>
        <p:pic>
          <p:nvPicPr>
            <p:cNvPr id="28" name="Picture 24">
              <a:extLst>
                <a:ext uri="{FF2B5EF4-FFF2-40B4-BE49-F238E27FC236}">
                  <a16:creationId xmlns:a16="http://schemas.microsoft.com/office/drawing/2014/main" id="{EACBE67F-0F59-4531-9418-BFAF67DF5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91360" y="3560054"/>
              <a:ext cx="105120" cy="102251"/>
            </a:xfrm>
            <a:prstGeom prst="rect">
              <a:avLst/>
            </a:prstGeom>
            <a:noFill/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8EA560-9418-423F-AB91-3D79CADAAFD3}"/>
              </a:ext>
            </a:extLst>
          </p:cNvPr>
          <p:cNvGrpSpPr/>
          <p:nvPr/>
        </p:nvGrpSpPr>
        <p:grpSpPr>
          <a:xfrm>
            <a:off x="7669441" y="3748189"/>
            <a:ext cx="1041120" cy="1592807"/>
            <a:chOff x="6055200" y="4025223"/>
            <a:chExt cx="1041120" cy="1592807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C3AF844A-9EB8-4223-9C12-B48BA2A24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8960" y="4713615"/>
              <a:ext cx="904320" cy="904415"/>
            </a:xfrm>
            <a:prstGeom prst="rect">
              <a:avLst/>
            </a:prstGeom>
            <a:noFill/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BF502BF6-2CD1-4BAC-B028-18578002C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55200" y="4522075"/>
              <a:ext cx="1041120" cy="650948"/>
            </a:xfrm>
            <a:prstGeom prst="rect">
              <a:avLst/>
            </a:prstGeom>
            <a:noFill/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9ECC3AE-7878-42A5-A61A-A3D54B4D7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7361" y="4025223"/>
              <a:ext cx="632160" cy="802164"/>
            </a:xfrm>
            <a:prstGeom prst="rect">
              <a:avLst/>
            </a:prstGeom>
            <a:noFill/>
          </p:spPr>
        </p:pic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0F98E800-9B01-4E02-BBDC-18C94BDF2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30179" y="5167262"/>
              <a:ext cx="227520" cy="247706"/>
            </a:xfrm>
            <a:prstGeom prst="rect">
              <a:avLst/>
            </a:prstGeom>
            <a:noFill/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384D13E5-6B1A-448E-A5BB-AD471DB3C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456740" y="5111097"/>
              <a:ext cx="105120" cy="102250"/>
            </a:xfrm>
            <a:prstGeom prst="rect">
              <a:avLst/>
            </a:prstGeom>
            <a:noFill/>
          </p:spPr>
        </p:pic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B265B21C-FBBA-40B2-B7C0-1122EB4AA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18820" y="5111097"/>
              <a:ext cx="105120" cy="10225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5173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EDD0-3DB1-46F1-8C27-4EDDEA8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43EE-FA66-4964-84E4-4EB1EB162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chia </a:t>
            </a:r>
            <a:r>
              <a:rPr lang="en-GB" dirty="0" err="1"/>
              <a:t>thành</a:t>
            </a:r>
            <a:r>
              <a:rPr lang="en-GB" dirty="0"/>
              <a:t> 2 </a:t>
            </a:r>
            <a:r>
              <a:rPr lang="en-GB" dirty="0" err="1"/>
              <a:t>loại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: </a:t>
            </a:r>
            <a:r>
              <a:rPr lang="en-GB" dirty="0" err="1"/>
              <a:t>cung</a:t>
            </a:r>
            <a:r>
              <a:rPr lang="en-GB" dirty="0"/>
              <a:t> </a:t>
            </a:r>
            <a:r>
              <a:rPr lang="en-GB" dirty="0" err="1"/>
              <a:t>cấp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ngôn</a:t>
            </a:r>
            <a:r>
              <a:rPr lang="en-GB" dirty="0"/>
              <a:t> </a:t>
            </a:r>
            <a:r>
              <a:rPr lang="en-GB" dirty="0" err="1"/>
              <a:t>ngữ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GB" dirty="0"/>
              <a:t> C, C++, Python, …</a:t>
            </a:r>
          </a:p>
          <a:p>
            <a:pPr lvl="1"/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ch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: </a:t>
            </a:r>
            <a:r>
              <a:rPr lang="en-GB" dirty="0" err="1"/>
              <a:t>hỗ</a:t>
            </a:r>
            <a:r>
              <a:rPr lang="en-GB" dirty="0"/>
              <a:t> </a:t>
            </a:r>
            <a:r>
              <a:rPr lang="en-GB" dirty="0" err="1"/>
              <a:t>trợ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ng</a:t>
            </a:r>
            <a:r>
              <a:rPr lang="vi-VN" dirty="0"/>
              <a:t>ư</a:t>
            </a:r>
            <a:r>
              <a:rPr lang="en-GB" dirty="0" err="1"/>
              <a:t>ời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1C51C-3429-4AEB-992F-0DA94B8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E4F00-F3E7-4EBE-95C7-30BAD145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93FFB-2484-48EE-A226-4E1CE633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1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EDD0-3DB1-46F1-8C27-4EDDEA8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43EE-FA66-4964-84E4-4EB1EB162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: </a:t>
            </a:r>
            <a:r>
              <a:rPr lang="en-GB" dirty="0" err="1"/>
              <a:t>cung</a:t>
            </a:r>
            <a:r>
              <a:rPr lang="en-GB" dirty="0"/>
              <a:t> </a:t>
            </a:r>
            <a:r>
              <a:rPr lang="en-GB" dirty="0" err="1"/>
              <a:t>cấp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ợc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ngôn</a:t>
            </a:r>
            <a:r>
              <a:rPr lang="en-GB" dirty="0"/>
              <a:t> </a:t>
            </a:r>
            <a:r>
              <a:rPr lang="en-GB" dirty="0" err="1"/>
              <a:t>ngữ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GB" dirty="0"/>
              <a:t> C, C++, Python, …</a:t>
            </a:r>
          </a:p>
          <a:p>
            <a:pPr lvl="1"/>
            <a:r>
              <a:rPr lang="en-GB" dirty="0" err="1"/>
              <a:t>Vẽ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c</a:t>
            </a:r>
            <a:r>
              <a:rPr lang="vi-VN" dirty="0"/>
              <a:t>ơ</a:t>
            </a:r>
            <a:r>
              <a:rPr lang="en-GB" dirty="0"/>
              <a:t> </a:t>
            </a:r>
            <a:r>
              <a:rPr lang="en-GB" dirty="0" err="1"/>
              <a:t>sở</a:t>
            </a:r>
            <a:r>
              <a:rPr lang="en-GB" dirty="0"/>
              <a:t>: </a:t>
            </a:r>
            <a:r>
              <a:rPr lang="en-GB" dirty="0" err="1"/>
              <a:t>điểm</a:t>
            </a:r>
            <a:r>
              <a:rPr lang="en-GB" dirty="0"/>
              <a:t>, </a:t>
            </a:r>
            <a:r>
              <a:rPr lang="en-GB" dirty="0" err="1"/>
              <a:t>đoạn</a:t>
            </a:r>
            <a:r>
              <a:rPr lang="en-GB" dirty="0"/>
              <a:t> </a:t>
            </a:r>
            <a:r>
              <a:rPr lang="en-GB" dirty="0" err="1"/>
              <a:t>thẳng</a:t>
            </a:r>
            <a:r>
              <a:rPr lang="en-GB" dirty="0"/>
              <a:t>, </a:t>
            </a:r>
            <a:r>
              <a:rPr lang="en-GB" dirty="0" err="1"/>
              <a:t>ký</a:t>
            </a:r>
            <a:r>
              <a:rPr lang="en-GB" dirty="0"/>
              <a:t> </a:t>
            </a:r>
            <a:r>
              <a:rPr lang="en-GB" dirty="0" err="1"/>
              <a:t>tự</a:t>
            </a:r>
            <a:r>
              <a:rPr lang="en-GB" dirty="0"/>
              <a:t>, …</a:t>
            </a:r>
          </a:p>
          <a:p>
            <a:pPr lvl="1"/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thay</a:t>
            </a:r>
            <a:r>
              <a:rPr lang="en-GB" dirty="0"/>
              <a:t> </a:t>
            </a:r>
            <a:r>
              <a:rPr lang="en-GB" dirty="0" err="1"/>
              <a:t>đổi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: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, </a:t>
            </a:r>
            <a:r>
              <a:rPr lang="en-GB" dirty="0" err="1"/>
              <a:t>kiểu</a:t>
            </a:r>
            <a:r>
              <a:rPr lang="en-GB" dirty="0"/>
              <a:t> đ</a:t>
            </a:r>
            <a:r>
              <a:rPr lang="vi-VN" dirty="0"/>
              <a:t>ư</a:t>
            </a:r>
            <a:r>
              <a:rPr lang="en-GB" dirty="0" err="1"/>
              <a:t>ờng</a:t>
            </a:r>
            <a:r>
              <a:rPr lang="en-GB" dirty="0"/>
              <a:t>, </a:t>
            </a:r>
            <a:r>
              <a:rPr lang="en-GB" dirty="0" err="1"/>
              <a:t>kiểu</a:t>
            </a:r>
            <a:r>
              <a:rPr lang="en-GB" dirty="0"/>
              <a:t> </a:t>
            </a:r>
            <a:r>
              <a:rPr lang="en-GB" dirty="0" err="1"/>
              <a:t>chữ</a:t>
            </a:r>
            <a:r>
              <a:rPr lang="en-GB" dirty="0"/>
              <a:t>, ...</a:t>
            </a:r>
          </a:p>
          <a:p>
            <a:pPr lvl="1"/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phép</a:t>
            </a:r>
            <a:r>
              <a:rPr lang="en-GB" dirty="0"/>
              <a:t> </a:t>
            </a:r>
            <a:r>
              <a:rPr lang="en-GB" dirty="0" err="1"/>
              <a:t>biến</a:t>
            </a:r>
            <a:r>
              <a:rPr lang="en-GB" dirty="0"/>
              <a:t> </a:t>
            </a:r>
            <a:r>
              <a:rPr lang="en-GB" dirty="0" err="1"/>
              <a:t>đổi</a:t>
            </a:r>
            <a:r>
              <a:rPr lang="en-GB" dirty="0"/>
              <a:t> </a:t>
            </a:r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</a:t>
            </a:r>
            <a:r>
              <a:rPr lang="vi-VN" dirty="0"/>
              <a:t>ư</a:t>
            </a:r>
            <a:r>
              <a:rPr lang="en-GB" dirty="0" err="1"/>
              <a:t>ớc</a:t>
            </a:r>
            <a:r>
              <a:rPr lang="en-GB" dirty="0"/>
              <a:t>,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, …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1C51C-3429-4AEB-992F-0DA94B8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E4F00-F3E7-4EBE-95C7-30BAD145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93FFB-2484-48EE-A226-4E1CE633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29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EDD0-3DB1-46F1-8C27-4EDDEA8B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mềm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43EE-FA66-4964-84E4-4EB1EB162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ch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: </a:t>
            </a:r>
            <a:r>
              <a:rPr lang="en-GB" dirty="0" err="1"/>
              <a:t>hỗ</a:t>
            </a:r>
            <a:r>
              <a:rPr lang="en-GB" dirty="0"/>
              <a:t> </a:t>
            </a:r>
            <a:r>
              <a:rPr lang="en-GB" dirty="0" err="1"/>
              <a:t>trợ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ng</a:t>
            </a:r>
            <a:r>
              <a:rPr lang="vi-VN" dirty="0"/>
              <a:t>ư</a:t>
            </a:r>
            <a:r>
              <a:rPr lang="en-GB" dirty="0" err="1"/>
              <a:t>ời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r>
              <a:rPr lang="en-GB" dirty="0"/>
              <a:t>.</a:t>
            </a:r>
            <a:endParaRPr lang="en-US" dirty="0"/>
          </a:p>
          <a:p>
            <a:pPr lvl="1"/>
            <a:r>
              <a:rPr lang="en-US" dirty="0"/>
              <a:t>Autodesk Revit</a:t>
            </a:r>
          </a:p>
          <a:p>
            <a:pPr lvl="1"/>
            <a:r>
              <a:rPr lang="en-US" dirty="0"/>
              <a:t>Adobe Photoshop</a:t>
            </a:r>
          </a:p>
          <a:p>
            <a:pPr lvl="1"/>
            <a:r>
              <a:rPr lang="en-US" dirty="0"/>
              <a:t>CorelDRAW </a:t>
            </a:r>
          </a:p>
          <a:p>
            <a:pPr lvl="2"/>
            <a:endParaRPr lang="en-US" dirty="0"/>
          </a:p>
          <a:p>
            <a:pPr lvl="2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1C51C-3429-4AEB-992F-0DA94B8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E4F00-F3E7-4EBE-95C7-30BAD145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93FFB-2484-48EE-A226-4E1CE633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8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B332-1448-4127-BD0D-83D7B29B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6FEF-34C3-43B3-8B99-6693C8428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Hỗ</a:t>
            </a:r>
            <a:r>
              <a:rPr lang="en-GB" dirty="0"/>
              <a:t> </a:t>
            </a:r>
            <a:r>
              <a:rPr lang="en-GB" dirty="0" err="1"/>
              <a:t>trợ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endParaRPr lang="en-GB" dirty="0"/>
          </a:p>
          <a:p>
            <a:r>
              <a:rPr lang="en-GB" dirty="0" err="1"/>
              <a:t>Trực</a:t>
            </a:r>
            <a:r>
              <a:rPr lang="en-GB" dirty="0"/>
              <a:t> </a:t>
            </a:r>
            <a:r>
              <a:rPr lang="en-GB" dirty="0" err="1"/>
              <a:t>quan</a:t>
            </a:r>
            <a:r>
              <a:rPr lang="en-GB" dirty="0"/>
              <a:t> </a:t>
            </a:r>
            <a:r>
              <a:rPr lang="en-GB" dirty="0" err="1"/>
              <a:t>hóa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endParaRPr lang="en-GB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&amp;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&amp;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&amp; ng</a:t>
            </a:r>
            <a:r>
              <a:rPr lang="vi-VN" dirty="0"/>
              <a:t>ư</a:t>
            </a:r>
            <a:r>
              <a:rPr lang="en-GB" dirty="0" err="1"/>
              <a:t>ời</a:t>
            </a:r>
            <a:r>
              <a:rPr lang="en-GB" dirty="0"/>
              <a:t> </a:t>
            </a:r>
            <a:r>
              <a:rPr lang="en-GB" dirty="0" err="1"/>
              <a:t>dùng</a:t>
            </a:r>
            <a:endParaRPr lang="en-GB" dirty="0"/>
          </a:p>
          <a:p>
            <a:r>
              <a:rPr lang="en-GB" dirty="0"/>
              <a:t>…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378C12-CC91-424F-BD37-F84F685D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BDF554-9158-4AF1-B8C0-022A0C0F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59D581-E49D-4215-974A-F8972A44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92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54C8-9D28-4AA5-82C9-1A6196B1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Hỗ</a:t>
            </a:r>
            <a:r>
              <a:rPr lang="en-GB" dirty="0"/>
              <a:t> </a:t>
            </a:r>
            <a:r>
              <a:rPr lang="en-GB" dirty="0" err="1"/>
              <a:t>trợ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kế</a:t>
            </a:r>
            <a:r>
              <a:rPr lang="en-GB" dirty="0"/>
              <a:t> (CAD)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C465-EC46-49F8-BB1F-6D6602F3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B07E-AA9A-481D-912C-216A7C07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CAA8E-C4A8-4EAD-8FF3-2807E27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ED1AD2-692F-47D0-8700-EB51CACD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9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14D902B3-C924-4BFC-857A-366785D4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7" y="1825625"/>
            <a:ext cx="827670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7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54C8-9D28-4AA5-82C9-1A6196B1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5D2EA85-F23B-4525-AC62-15DA14E6B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r="3342" b="-3"/>
          <a:stretch/>
        </p:blipFill>
        <p:spPr>
          <a:xfrm>
            <a:off x="951882" y="965595"/>
            <a:ext cx="5632217" cy="4808332"/>
          </a:xfrm>
          <a:prstGeom prst="rect">
            <a:avLst/>
          </a:prstGeom>
          <a:effectLst/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43473EC4-C980-4A2E-9AAC-C7414BC8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AB18233-2680-4035-BF52-F5E01715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F3DC135-3B02-489A-B676-C59CC0D7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52CC06CA-1DD3-450D-8029-8E51E30B97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35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outdoor, snow, nature, person&#10;&#10;Description automatically generated">
            <a:extLst>
              <a:ext uri="{FF2B5EF4-FFF2-40B4-BE49-F238E27FC236}">
                <a16:creationId xmlns:a16="http://schemas.microsoft.com/office/drawing/2014/main" id="{151F0073-33B7-44F9-A7BD-85795A2E9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r="59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754C8-9D28-4AA5-82C9-1A6196B1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600" dirty="0" err="1">
                <a:solidFill>
                  <a:schemeClr val="bg1"/>
                </a:solidFill>
              </a:rPr>
              <a:t>Giải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trí</a:t>
            </a:r>
            <a:r>
              <a:rPr lang="en-GB" sz="3600" dirty="0">
                <a:solidFill>
                  <a:schemeClr val="bg1"/>
                </a:solidFill>
              </a:rPr>
              <a:t> &amp; </a:t>
            </a:r>
            <a:r>
              <a:rPr lang="en-GB" sz="3600" dirty="0" err="1">
                <a:solidFill>
                  <a:schemeClr val="bg1"/>
                </a:solidFill>
              </a:rPr>
              <a:t>Nghệ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thuật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C6F8C09-6B70-45C7-A3A7-B8D4FA92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CDE716-5FA0-4608-A36A-F537A4CD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5C96723-67D6-4AD2-96B9-56201F5D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52CC06CA-1DD3-450D-8029-8E51E30B97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1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68D5-E8F0-41FD-A737-3F8CD05E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Giải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&amp; </a:t>
            </a:r>
            <a:r>
              <a:rPr lang="en-GB" dirty="0" err="1"/>
              <a:t>Nghệ</a:t>
            </a:r>
            <a:r>
              <a:rPr lang="en-GB" dirty="0"/>
              <a:t> </a:t>
            </a:r>
            <a:r>
              <a:rPr lang="en-GB" dirty="0" err="1"/>
              <a:t>thuật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DC9F-2F1F-4EDA-B469-CAB78EC8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4D90D-5652-4B43-BCA7-8C729279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2545-F786-4708-BE88-55C61D9E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48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936A8B-6623-4682-AB79-F7CF7818A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3D </a:t>
            </a:r>
            <a:r>
              <a:rPr lang="en-GB" dirty="0" err="1"/>
              <a:t>trong</a:t>
            </a:r>
            <a:r>
              <a:rPr lang="en-GB"/>
              <a:t> Power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55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54C8-9D28-4AA5-82C9-1A6196B14D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dirty="0" err="1"/>
              <a:t>Giáo</a:t>
            </a:r>
            <a:r>
              <a:rPr lang="en-GB" dirty="0"/>
              <a:t> </a:t>
            </a:r>
            <a:r>
              <a:rPr lang="en-GB" dirty="0" err="1"/>
              <a:t>dục</a:t>
            </a:r>
            <a:r>
              <a:rPr lang="en-GB" dirty="0"/>
              <a:t> &amp; </a:t>
            </a:r>
            <a:r>
              <a:rPr lang="en-GB" dirty="0" err="1"/>
              <a:t>đào</a:t>
            </a:r>
            <a:r>
              <a:rPr lang="en-GB" dirty="0"/>
              <a:t> </a:t>
            </a:r>
            <a:r>
              <a:rPr lang="en-GB" dirty="0" err="1"/>
              <a:t>tạo</a:t>
            </a:r>
            <a:endParaRPr lang="en-US" dirty="0"/>
          </a:p>
        </p:txBody>
      </p:sp>
      <p:pic>
        <p:nvPicPr>
          <p:cNvPr id="14" name="Content Placeholder 11" descr="A picture containing table&#10;&#10;Description automatically generated">
            <a:extLst>
              <a:ext uri="{FF2B5EF4-FFF2-40B4-BE49-F238E27FC236}">
                <a16:creationId xmlns:a16="http://schemas.microsoft.com/office/drawing/2014/main" id="{EA7DE96E-7F1C-4DF9-A471-E5676B3A3F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9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573CAA8-573E-4279-AC9F-9F21C0F6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2021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06E4AA-8513-4A1B-B65C-9B47D588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Nguyễn Chí Hiếu | Kỹ thuật đồ họa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39506D-BAC5-434D-8242-FCF418D6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52CC06CA-1DD3-450D-8029-8E51E30B975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49</a:t>
            </a:fld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1815-49BE-4832-90EF-84589875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2"/>
            </a:pPr>
            <a:r>
              <a:rPr lang="en-GB" sz="4800" dirty="0" err="1"/>
              <a:t>Lịch</a:t>
            </a:r>
            <a:r>
              <a:rPr lang="en-GB" sz="4800" dirty="0"/>
              <a:t> </a:t>
            </a:r>
            <a:r>
              <a:rPr lang="en-GB" sz="4800" dirty="0" err="1"/>
              <a:t>sử</a:t>
            </a:r>
            <a:r>
              <a:rPr lang="en-GB" sz="4800" dirty="0"/>
              <a:t> </a:t>
            </a:r>
            <a:r>
              <a:rPr lang="en-GB" sz="4800" dirty="0" err="1"/>
              <a:t>phát</a:t>
            </a:r>
            <a:r>
              <a:rPr lang="en-GB" sz="4800" dirty="0"/>
              <a:t> </a:t>
            </a:r>
            <a:r>
              <a:rPr lang="en-GB" sz="4800" dirty="0" err="1"/>
              <a:t>triển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2DF2-F6C1-4A97-80C2-95B59743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1950, </a:t>
            </a:r>
            <a:r>
              <a:rPr lang="en-GB" sz="2800" dirty="0" err="1"/>
              <a:t>hình</a:t>
            </a:r>
            <a:r>
              <a:rPr lang="en-GB" sz="2800" dirty="0"/>
              <a:t> </a:t>
            </a:r>
            <a:r>
              <a:rPr lang="en-GB" sz="2800" dirty="0" err="1"/>
              <a:t>ảnh</a:t>
            </a:r>
            <a:r>
              <a:rPr lang="en-GB" sz="2800" dirty="0"/>
              <a:t> </a:t>
            </a:r>
            <a:r>
              <a:rPr lang="en-GB" sz="2800" dirty="0" err="1"/>
              <a:t>đồ</a:t>
            </a:r>
            <a:r>
              <a:rPr lang="en-GB" sz="2800" dirty="0"/>
              <a:t> </a:t>
            </a:r>
            <a:r>
              <a:rPr lang="en-GB" sz="2800" dirty="0" err="1"/>
              <a:t>họa</a:t>
            </a:r>
            <a:r>
              <a:rPr lang="en-GB" sz="2800" dirty="0"/>
              <a:t> </a:t>
            </a:r>
            <a:r>
              <a:rPr lang="en-GB" sz="2800" dirty="0" err="1"/>
              <a:t>đầu</a:t>
            </a:r>
            <a:r>
              <a:rPr lang="en-GB" sz="2800" dirty="0"/>
              <a:t> </a:t>
            </a:r>
            <a:r>
              <a:rPr lang="en-GB" sz="2800" dirty="0" err="1"/>
              <a:t>tiên</a:t>
            </a:r>
            <a:r>
              <a:rPr lang="en-GB" sz="2800" dirty="0"/>
              <a:t> đ</a:t>
            </a:r>
            <a:r>
              <a:rPr lang="vi-VN" sz="2800" dirty="0"/>
              <a:t>ư</a:t>
            </a:r>
            <a:r>
              <a:rPr lang="en-GB" sz="2800" dirty="0" err="1"/>
              <a:t>ợc</a:t>
            </a:r>
            <a:r>
              <a:rPr lang="en-GB" sz="2800" dirty="0"/>
              <a:t> Ben </a:t>
            </a:r>
            <a:r>
              <a:rPr lang="en-GB" sz="2800" dirty="0" err="1"/>
              <a:t>Laposky</a:t>
            </a:r>
            <a:r>
              <a:rPr lang="en-GB" sz="2800" dirty="0"/>
              <a:t> </a:t>
            </a:r>
            <a:r>
              <a:rPr lang="en-GB" sz="2800" dirty="0" err="1"/>
              <a:t>tạo</a:t>
            </a:r>
            <a:r>
              <a:rPr lang="en-GB" sz="2800" dirty="0"/>
              <a:t> </a:t>
            </a:r>
            <a:r>
              <a:rPr lang="en-GB" sz="2800" dirty="0" err="1"/>
              <a:t>ra</a:t>
            </a:r>
            <a:r>
              <a:rPr lang="en-GB" sz="2800" dirty="0"/>
              <a:t> </a:t>
            </a:r>
            <a:r>
              <a:rPr lang="en-GB" sz="2800" dirty="0" err="1"/>
              <a:t>bằng</a:t>
            </a:r>
            <a:r>
              <a:rPr lang="en-GB" sz="2800" dirty="0"/>
              <a:t> </a:t>
            </a:r>
            <a:r>
              <a:rPr lang="en-GB" sz="2800" dirty="0" err="1"/>
              <a:t>cách</a:t>
            </a:r>
            <a:r>
              <a:rPr lang="en-GB" sz="2800" dirty="0"/>
              <a:t> </a:t>
            </a:r>
            <a:r>
              <a:rPr lang="en-GB" sz="2800" dirty="0" err="1"/>
              <a:t>sử</a:t>
            </a:r>
            <a:r>
              <a:rPr lang="en-GB" sz="2800" dirty="0"/>
              <a:t> </a:t>
            </a:r>
            <a:r>
              <a:rPr lang="en-GB" sz="2800" dirty="0" err="1"/>
              <a:t>dụng</a:t>
            </a:r>
            <a:r>
              <a:rPr lang="en-GB" sz="2800" dirty="0"/>
              <a:t> </a:t>
            </a:r>
            <a:r>
              <a:rPr lang="en-GB" sz="2800" dirty="0" err="1"/>
              <a:t>máy</a:t>
            </a:r>
            <a:r>
              <a:rPr lang="en-GB" sz="2800" dirty="0"/>
              <a:t> </a:t>
            </a:r>
            <a:r>
              <a:rPr lang="en-GB" sz="2800" dirty="0" err="1"/>
              <a:t>hiện</a:t>
            </a:r>
            <a:r>
              <a:rPr lang="en-GB" sz="2800" dirty="0"/>
              <a:t> </a:t>
            </a:r>
            <a:r>
              <a:rPr lang="en-GB" sz="2800" dirty="0" err="1"/>
              <a:t>sóng</a:t>
            </a:r>
            <a:r>
              <a:rPr lang="en-GB" sz="2800" dirty="0"/>
              <a:t> </a:t>
            </a:r>
            <a:r>
              <a:rPr lang="en-GB" sz="2800" dirty="0" err="1"/>
              <a:t>điều</a:t>
            </a:r>
            <a:r>
              <a:rPr lang="en-GB" sz="2800" dirty="0"/>
              <a:t> </a:t>
            </a:r>
            <a:r>
              <a:rPr lang="en-GB" sz="2800" dirty="0" err="1"/>
              <a:t>khiển</a:t>
            </a:r>
            <a:r>
              <a:rPr lang="en-GB" sz="2800" dirty="0"/>
              <a:t> </a:t>
            </a:r>
            <a:r>
              <a:rPr lang="en-GB" sz="2800" dirty="0" err="1"/>
              <a:t>các</a:t>
            </a:r>
            <a:r>
              <a:rPr lang="en-GB" sz="2800" dirty="0"/>
              <a:t> </a:t>
            </a:r>
            <a:r>
              <a:rPr lang="en-GB" sz="2800" dirty="0" err="1"/>
              <a:t>chùm</a:t>
            </a:r>
            <a:r>
              <a:rPr lang="en-GB" sz="2800" dirty="0"/>
              <a:t> </a:t>
            </a:r>
            <a:r>
              <a:rPr lang="en-GB" sz="2800" dirty="0" err="1"/>
              <a:t>tia</a:t>
            </a:r>
            <a:r>
              <a:rPr lang="en-GB" sz="2800" dirty="0"/>
              <a:t> </a:t>
            </a:r>
            <a:r>
              <a:rPr lang="en-GB" sz="2800" dirty="0" err="1"/>
              <a:t>điện</a:t>
            </a:r>
            <a:r>
              <a:rPr lang="en-GB" sz="2800" dirty="0"/>
              <a:t> </a:t>
            </a:r>
            <a:r>
              <a:rPr lang="en-GB" sz="2800" dirty="0" err="1"/>
              <a:t>tử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79A11-408A-4D3A-B95E-49C7396B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24A9-9EF6-4AC8-908F-F309D66D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39D9-03F9-4229-9D3F-59309C68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picture containing dryer&#10;&#10;Description automatically generated">
            <a:extLst>
              <a:ext uri="{FF2B5EF4-FFF2-40B4-BE49-F238E27FC236}">
                <a16:creationId xmlns:a16="http://schemas.microsoft.com/office/drawing/2014/main" id="{DC1B0404-A154-432B-BA1A-060F10B9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4" y="1690688"/>
            <a:ext cx="5844792" cy="30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6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CC465-EC46-49F8-BB1F-6D6602F3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B07E-AA9A-481D-912C-216A7C07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CAA8E-C4A8-4EAD-8FF3-2807E27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754C8-9D28-4AA5-82C9-1A6196B14D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-951"/>
            <a:ext cx="3229456" cy="6858952"/>
          </a:xfrm>
        </p:spPr>
        <p:txBody>
          <a:bodyPr>
            <a:normAutofit/>
          </a:bodyPr>
          <a:lstStyle/>
          <a:p>
            <a:r>
              <a:rPr lang="en-GB" sz="4000" dirty="0" err="1"/>
              <a:t>Giao</a:t>
            </a:r>
            <a:r>
              <a:rPr lang="en-GB" sz="4000" dirty="0"/>
              <a:t> </a:t>
            </a:r>
            <a:r>
              <a:rPr lang="en-GB" sz="4000" dirty="0" err="1"/>
              <a:t>tiếp</a:t>
            </a:r>
            <a:r>
              <a:rPr lang="en-GB" sz="4000" dirty="0"/>
              <a:t> </a:t>
            </a:r>
            <a:r>
              <a:rPr lang="en-GB" sz="4000" dirty="0" err="1"/>
              <a:t>giữa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sz="4000" dirty="0" err="1"/>
              <a:t>máy</a:t>
            </a:r>
            <a:r>
              <a:rPr lang="en-GB" sz="4000" dirty="0"/>
              <a:t> </a:t>
            </a:r>
            <a:r>
              <a:rPr lang="en-GB" sz="4000" dirty="0" err="1"/>
              <a:t>tính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sz="4000" dirty="0" err="1"/>
              <a:t>và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sz="4000" dirty="0"/>
              <a:t>ng</a:t>
            </a:r>
            <a:r>
              <a:rPr lang="vi-VN" sz="4000" dirty="0"/>
              <a:t>ư</a:t>
            </a:r>
            <a:r>
              <a:rPr lang="en-GB" sz="4000" dirty="0" err="1"/>
              <a:t>ời</a:t>
            </a:r>
            <a:r>
              <a:rPr lang="en-GB" sz="4000" dirty="0"/>
              <a:t> </a:t>
            </a:r>
            <a:r>
              <a:rPr lang="en-GB" sz="4000" dirty="0" err="1"/>
              <a:t>dùng</a:t>
            </a:r>
            <a:br>
              <a:rPr lang="en-GB" sz="4000" dirty="0"/>
            </a:br>
            <a:endParaRPr lang="en-US" sz="4000" dirty="0"/>
          </a:p>
        </p:txBody>
      </p:sp>
      <p:pic>
        <p:nvPicPr>
          <p:cNvPr id="20" name="Picture 19" descr="A picture containing machine, object, monitor, sitting&#10;&#10;Description automatically generated">
            <a:extLst>
              <a:ext uri="{FF2B5EF4-FFF2-40B4-BE49-F238E27FC236}">
                <a16:creationId xmlns:a16="http://schemas.microsoft.com/office/drawing/2014/main" id="{5A95B451-F9E1-4521-95E4-E1525D99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760"/>
          <a:stretch/>
        </p:blipFill>
        <p:spPr>
          <a:xfrm>
            <a:off x="8376836" y="3482343"/>
            <a:ext cx="3749040" cy="3383270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99FB4221-9D7E-493C-9DB0-05A33F9EC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 r="4" b="8672"/>
          <a:stretch/>
        </p:blipFill>
        <p:spPr>
          <a:xfrm>
            <a:off x="4601056" y="-952"/>
            <a:ext cx="3749040" cy="3383279"/>
          </a:xfrm>
          <a:prstGeom prst="rect">
            <a:avLst/>
          </a:prstGeom>
        </p:spPr>
      </p:pic>
      <p:pic>
        <p:nvPicPr>
          <p:cNvPr id="26" name="Picture 25" descr="A picture containing object, machine, monitor, sitting&#10;&#10;Description automatically generated">
            <a:extLst>
              <a:ext uri="{FF2B5EF4-FFF2-40B4-BE49-F238E27FC236}">
                <a16:creationId xmlns:a16="http://schemas.microsoft.com/office/drawing/2014/main" id="{8EEF5AE5-ED0D-4DBC-9B19-F6E2BE9F2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760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28" name="Content Placeholder 7" descr="A picture containing person, monitor, car, holding&#10;&#10;Description automatically generated">
            <a:extLst>
              <a:ext uri="{FF2B5EF4-FFF2-40B4-BE49-F238E27FC236}">
                <a16:creationId xmlns:a16="http://schemas.microsoft.com/office/drawing/2014/main" id="{415AF9C2-B36A-4E75-A294-89438B560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760"/>
          <a:stretch/>
        </p:blipFill>
        <p:spPr>
          <a:xfrm>
            <a:off x="8376836" y="54862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0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41A0-E481-4095-BA84-973DDB3A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Tài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tham</a:t>
            </a:r>
            <a:r>
              <a:rPr lang="en-GB" dirty="0"/>
              <a:t> </a:t>
            </a:r>
            <a:r>
              <a:rPr lang="en-GB" dirty="0" err="1"/>
              <a:t>khảo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4A032-4856-4E71-8AA5-DD3C34F5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dirty="0"/>
              <a:t>Hoàng Kiếm, Dương Anh Đức, Vũ Hải Quân, Lê Đình Duy. </a:t>
            </a:r>
            <a:r>
              <a:rPr lang="vi-VN" b="1" i="1" dirty="0"/>
              <a:t>Giáo trình Đồ họa</a:t>
            </a:r>
            <a:r>
              <a:rPr lang="en-GB" b="1" i="1" dirty="0"/>
              <a:t> </a:t>
            </a:r>
            <a:r>
              <a:rPr lang="vi-VN" b="1" i="1" dirty="0"/>
              <a:t>máy tính</a:t>
            </a:r>
            <a:r>
              <a:rPr lang="vi-VN" dirty="0"/>
              <a:t>. NXB ĐH Quốc gia TP Hồ Chí Minh, 2005.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vi-VN" dirty="0"/>
              <a:t>Donald Hearn, M. Baker, Warren Carithers. </a:t>
            </a:r>
            <a:r>
              <a:rPr lang="vi-VN" b="1" i="1" dirty="0"/>
              <a:t>Computer Graphics with Open GL,</a:t>
            </a:r>
            <a:r>
              <a:rPr lang="en-GB" b="1" i="1" dirty="0"/>
              <a:t> </a:t>
            </a:r>
            <a:r>
              <a:rPr lang="vi-VN" b="1" i="1" dirty="0"/>
              <a:t>4th Edition</a:t>
            </a:r>
            <a:r>
              <a:rPr lang="vi-VN" dirty="0"/>
              <a:t>. Pearson, 2010.</a:t>
            </a:r>
          </a:p>
          <a:p>
            <a:pPr marL="514350" indent="-514350">
              <a:buFont typeface="+mj-lt"/>
              <a:buAutoNum type="arabicPeriod"/>
            </a:pPr>
            <a:r>
              <a:rPr lang="vi-VN" dirty="0"/>
              <a:t>Edward Angel, Dave Shreiner. </a:t>
            </a:r>
            <a:r>
              <a:rPr lang="vi-VN" b="1" i="1" dirty="0"/>
              <a:t>Interactive Computer Graphics A Top-Down Approach With Shader-Based Open</a:t>
            </a:r>
            <a:r>
              <a:rPr lang="en-GB" b="1" i="1" dirty="0"/>
              <a:t>GL</a:t>
            </a:r>
            <a:r>
              <a:rPr lang="vi-VN" dirty="0"/>
              <a:t>, 6th Editionn. </a:t>
            </a:r>
            <a:r>
              <a:rPr lang="vi-VN"/>
              <a:t>Pearson, 2011.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E8E5D-FCC8-4BD6-89FD-A8166ADA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B7D4B-1934-4A0E-A7FF-C59E3619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4EE8D-2FFB-4360-BE03-B18C001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99DBCB69-444F-48A1-A782-F0B92F4F8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6" b="140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A610D-9B91-4EB5-A272-FE011ABE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Light-sensing gun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E90C-FD26-4210-BD08-54661412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4"/>
            <a:ext cx="4330262" cy="16153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dirty="0">
                <a:ea typeface="+mn-ea"/>
              </a:rPr>
              <a:t>1955, SAGE (Semi-Automatic Ground Environment System) đ</a:t>
            </a:r>
            <a:r>
              <a:rPr lang="vi-VN" sz="1800" dirty="0">
                <a:ea typeface="+mn-ea"/>
              </a:rPr>
              <a:t>ư</a:t>
            </a:r>
            <a:r>
              <a:rPr lang="en-GB" sz="1800" dirty="0" err="1">
                <a:ea typeface="+mn-ea"/>
              </a:rPr>
              <a:t>ợc</a:t>
            </a:r>
            <a:r>
              <a:rPr lang="en-GB" sz="1800" dirty="0">
                <a:ea typeface="+mn-ea"/>
              </a:rPr>
              <a:t> </a:t>
            </a:r>
            <a:r>
              <a:rPr lang="en-GB" sz="1800" dirty="0" err="1">
                <a:ea typeface="+mn-ea"/>
              </a:rPr>
              <a:t>thiết</a:t>
            </a:r>
            <a:r>
              <a:rPr lang="en-GB" sz="1800" dirty="0">
                <a:ea typeface="+mn-ea"/>
              </a:rPr>
              <a:t> </a:t>
            </a:r>
            <a:r>
              <a:rPr lang="en-GB" sz="1800" dirty="0" err="1">
                <a:ea typeface="+mn-ea"/>
              </a:rPr>
              <a:t>kế</a:t>
            </a:r>
            <a:r>
              <a:rPr lang="en-GB" sz="1800" dirty="0">
                <a:ea typeface="+mn-ea"/>
              </a:rPr>
              <a:t> </a:t>
            </a:r>
            <a:r>
              <a:rPr lang="en-GB" sz="1800" dirty="0" err="1">
                <a:ea typeface="+mn-ea"/>
              </a:rPr>
              <a:t>bởi</a:t>
            </a:r>
            <a:r>
              <a:rPr lang="en-GB" sz="1800" dirty="0">
                <a:ea typeface="+mn-ea"/>
              </a:rPr>
              <a:t> </a:t>
            </a:r>
            <a:r>
              <a:rPr lang="en-US" sz="1800" dirty="0"/>
              <a:t>Bert Sutherland </a:t>
            </a:r>
            <a:r>
              <a:rPr lang="en-US" sz="1800" dirty="0" err="1"/>
              <a:t>dùng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bút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sáng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thao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tác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với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màn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 err="1">
                <a:ea typeface="+mn-ea"/>
              </a:rPr>
              <a:t>hình</a:t>
            </a:r>
            <a:endParaRPr lang="en-US" sz="1800" dirty="0">
              <a:ea typeface="+mn-ea"/>
            </a:endParaRP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590BC75-CC07-452A-809C-90F73C8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890BBDF-7134-4637-AAC6-07279BA5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4D27595-313C-48C9-AF3D-C8BBFB400929}"/>
              </a:ext>
            </a:extLst>
          </p:cNvPr>
          <p:cNvSpPr txBox="1">
            <a:spLocks/>
          </p:cNvSpPr>
          <p:nvPr/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Playfair Displ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CC06CA-1DD3-450D-8029-8E51E30B97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3CC2E5E-535B-4D44-A788-852A76EF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DAC-1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7" name="Picture Placeholder 36" descr="Graphical user interface&#10;&#10;Description automatically generated">
            <a:extLst>
              <a:ext uri="{FF2B5EF4-FFF2-40B4-BE49-F238E27FC236}">
                <a16:creationId xmlns:a16="http://schemas.microsoft.com/office/drawing/2014/main" id="{E8A46956-7FF8-4D9A-843C-5AB52A5E6B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5" r="1" b="4626"/>
          <a:stretch/>
        </p:blipFill>
        <p:spPr>
          <a:xfrm>
            <a:off x="673749" y="370320"/>
            <a:ext cx="3716238" cy="4051011"/>
          </a:xfrm>
          <a:prstGeom prst="rect">
            <a:avLst/>
          </a:prstGeom>
        </p:spPr>
      </p:pic>
      <p:pic>
        <p:nvPicPr>
          <p:cNvPr id="27" name="Picture Placeholder 16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24853D5F-323F-43E9-B590-97C531B8AD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1" r="-2" b="13424"/>
          <a:stretch/>
        </p:blipFill>
        <p:spPr>
          <a:xfrm>
            <a:off x="4719344" y="370320"/>
            <a:ext cx="6798905" cy="4051011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4CC09106-4239-4D2F-B41F-E137F4DCA29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93019" y="4610244"/>
            <a:ext cx="6725232" cy="1714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1959, General Motors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và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IBM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phát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triển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"DAC-1",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hệ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thống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CAD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công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nghiệp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đầu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tiên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,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sử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dụng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để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trợ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giúp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các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kỹ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sư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ô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tô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thiết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 </a:t>
            </a:r>
            <a:r>
              <a:rPr lang="en-US" altLang="en-US" sz="2400" dirty="0" err="1">
                <a:solidFill>
                  <a:schemeClr val="tx1">
                    <a:lumMod val="95000"/>
                  </a:schemeClr>
                </a:solidFill>
                <a:ea typeface="+mn-ea"/>
              </a:rPr>
              <a:t>kế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ea typeface="+mn-ea"/>
              </a:rPr>
              <a:t>. 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8A5E831E-7ABC-46A3-A944-C36B38D9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</p:spPr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0450516F-D47A-4352-AFF5-04F1BE33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86811705-4827-4FC7-8A0D-F9239093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52CC06CA-1DD3-450D-8029-8E51E30B97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0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3FB749C-48A4-47D8-B4F4-E9548A362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59172"/>
            <a:ext cx="12192000" cy="66046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0B0EF-1FA5-40FF-84A2-B9A63DF1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A8D9F-FA68-4765-AB41-628878EF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931C-111F-4CA3-BC62-28D44B0C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81F0-4BD4-4BDA-A069-D9C899730B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966" y="462446"/>
            <a:ext cx="5548745" cy="1066550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US" dirty="0"/>
              <a:t>1960, William Fetter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GB" dirty="0"/>
              <a:t>a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 </a:t>
            </a:r>
            <a:r>
              <a:rPr lang="en-GB" dirty="0" err="1"/>
              <a:t>ngữ</a:t>
            </a:r>
            <a:r>
              <a:rPr lang="en-GB" dirty="0"/>
              <a:t> “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họa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2637-6E48-4F84-BAAE-6EF7524E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Sketchpad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A2579B-0FF8-497C-BC82-0043C0E1B4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81B7-37F7-4847-9E83-E73796C2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1963, Ivan Sutherland</a:t>
            </a:r>
            <a:br>
              <a:rPr lang="en-US" dirty="0"/>
            </a:b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bị</a:t>
            </a:r>
            <a:br>
              <a:rPr lang="en-GB" dirty="0"/>
            </a:b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bút</a:t>
            </a:r>
            <a:r>
              <a:rPr lang="en-GB" dirty="0"/>
              <a:t> </a:t>
            </a:r>
            <a:r>
              <a:rPr lang="en-GB" dirty="0" err="1"/>
              <a:t>sáng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thao</a:t>
            </a:r>
            <a:r>
              <a:rPr lang="en-GB" dirty="0"/>
              <a:t> </a:t>
            </a:r>
            <a:r>
              <a:rPr lang="en-GB" dirty="0" err="1"/>
              <a:t>tác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GB" dirty="0" err="1"/>
              <a:t>ợng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bản</a:t>
            </a:r>
            <a:r>
              <a:rPr lang="en-GB" dirty="0"/>
              <a:t> </a:t>
            </a:r>
            <a:r>
              <a:rPr lang="en-GB" dirty="0" err="1"/>
              <a:t>vẽ</a:t>
            </a:r>
            <a:r>
              <a:rPr lang="en-GB" dirty="0"/>
              <a:t>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thuật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3950-CD39-4941-ACFC-2F714186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74B14-4374-4552-AA8D-B53EBB50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Chí Hiếu | Kỹ thuật đồ họa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542ED-6DD0-4453-B7E7-FC7F5239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6CA-1DD3-450D-8029-8E51E30B9753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indoor, photo, person, person&#10;&#10;Description automatically generated">
            <a:extLst>
              <a:ext uri="{FF2B5EF4-FFF2-40B4-BE49-F238E27FC236}">
                <a16:creationId xmlns:a16="http://schemas.microsoft.com/office/drawing/2014/main" id="{2BE21F13-FEE9-4F85-9365-2B6DE1B27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47" y="2067576"/>
            <a:ext cx="6820906" cy="4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3108</Words>
  <Application>Microsoft Office PowerPoint</Application>
  <PresentationFormat>Widescreen</PresentationFormat>
  <Paragraphs>423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Nimbus Roman No9 L</vt:lpstr>
      <vt:lpstr>StarSymbol</vt:lpstr>
      <vt:lpstr>Arial</vt:lpstr>
      <vt:lpstr>Calibri</vt:lpstr>
      <vt:lpstr>Calibri Light</vt:lpstr>
      <vt:lpstr>Cambria Math</vt:lpstr>
      <vt:lpstr>Playfair Display</vt:lpstr>
      <vt:lpstr>Playfair Display Black</vt:lpstr>
      <vt:lpstr>Playfair Display Black Italic</vt:lpstr>
      <vt:lpstr>Tw Cen MT</vt:lpstr>
      <vt:lpstr>Office Theme</vt:lpstr>
      <vt:lpstr>PowerPoint Presentation</vt:lpstr>
      <vt:lpstr>Nội dung</vt:lpstr>
      <vt:lpstr>Các khái niệm cơ bản</vt:lpstr>
      <vt:lpstr>Đồ họa máy tính học gì?</vt:lpstr>
      <vt:lpstr>Lịch sử phát triển</vt:lpstr>
      <vt:lpstr>Light-sensing gun</vt:lpstr>
      <vt:lpstr>DAC-1</vt:lpstr>
      <vt:lpstr>PowerPoint Presentation</vt:lpstr>
      <vt:lpstr>Sketchpad</vt:lpstr>
      <vt:lpstr>Hệ đồ họa</vt:lpstr>
      <vt:lpstr>Phần cứng</vt:lpstr>
      <vt:lpstr>Thiết bị hiển thị</vt:lpstr>
      <vt:lpstr>CRT</vt:lpstr>
      <vt:lpstr>PowerPoint Presentation</vt:lpstr>
      <vt:lpstr>Tốc độ làm tươi</vt:lpstr>
      <vt:lpstr>Độ phân giải</vt:lpstr>
      <vt:lpstr>Raster-Scan display</vt:lpstr>
      <vt:lpstr>Raster-Scan displays</vt:lpstr>
      <vt:lpstr>Raster-Scan displays</vt:lpstr>
      <vt:lpstr>Điểm ảnh</vt:lpstr>
      <vt:lpstr>Raster-Scan displays</vt:lpstr>
      <vt:lpstr>Raster-Scan displays</vt:lpstr>
      <vt:lpstr>Pixel Aspect Ratio-PAR</vt:lpstr>
      <vt:lpstr>Frame Aspect Ratio-FAR</vt:lpstr>
      <vt:lpstr>Màu sắc hiển thị</vt:lpstr>
      <vt:lpstr>Random-Scan displays</vt:lpstr>
      <vt:lpstr>Raster-Scan &amp; Random-Scan</vt:lpstr>
      <vt:lpstr>Hệ màu</vt:lpstr>
      <vt:lpstr>Hệ màu</vt:lpstr>
      <vt:lpstr>PowerPoint Presentation</vt:lpstr>
      <vt:lpstr>RGB</vt:lpstr>
      <vt:lpstr>HSL</vt:lpstr>
      <vt:lpstr>HSL</vt:lpstr>
      <vt:lpstr>HSV</vt:lpstr>
      <vt:lpstr>HSV</vt:lpstr>
      <vt:lpstr>So sánh các không gian màu</vt:lpstr>
      <vt:lpstr>So sánh các không gian màu</vt:lpstr>
      <vt:lpstr>Các thiết bị nhập</vt:lpstr>
      <vt:lpstr>Quy trình hiển thị đối tượng</vt:lpstr>
      <vt:lpstr>Quy trình hiển thị đối tượng</vt:lpstr>
      <vt:lpstr>Phần mềm</vt:lpstr>
      <vt:lpstr>Phần mềm</vt:lpstr>
      <vt:lpstr>Phần mềm</vt:lpstr>
      <vt:lpstr>Ứng dụng của đồ họa máy tính</vt:lpstr>
      <vt:lpstr>Hỗ trợ thiết kế (CAD)</vt:lpstr>
      <vt:lpstr>Trực quan hóa dữ liệu</vt:lpstr>
      <vt:lpstr>Giải trí &amp; Nghệ thuật</vt:lpstr>
      <vt:lpstr>Giải trí &amp; Nghệ thuật</vt:lpstr>
      <vt:lpstr>Giáo dục &amp; đào tạo</vt:lpstr>
      <vt:lpstr>Giao tiếp giữa  máy tính  và  người dùng 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GoldenBuffalo</dc:creator>
  <cp:lastModifiedBy>GoldenBuffalo</cp:lastModifiedBy>
  <cp:revision>51</cp:revision>
  <cp:lastPrinted>2021-03-03T03:42:47Z</cp:lastPrinted>
  <dcterms:created xsi:type="dcterms:W3CDTF">2021-01-03T10:26:48Z</dcterms:created>
  <dcterms:modified xsi:type="dcterms:W3CDTF">2021-03-03T03:58:37Z</dcterms:modified>
</cp:coreProperties>
</file>